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11"/>
  </p:notesMasterIdLst>
  <p:sldIdLst>
    <p:sldId id="257" r:id="rId5"/>
    <p:sldId id="259" r:id="rId6"/>
    <p:sldId id="720" r:id="rId7"/>
    <p:sldId id="666" r:id="rId8"/>
    <p:sldId id="258" r:id="rId9"/>
    <p:sldId id="260" r:id="rId10"/>
  </p:sldIdLst>
  <p:sldSz cx="9144000" cy="5143500" type="screen16x9"/>
  <p:notesSz cx="6858000" cy="9144000"/>
  <p:embeddedFontLst>
    <p:embeddedFont>
      <p:font typeface="Noto Sans" panose="020B0502040504020204" pitchFamily="34" charset="0"/>
      <p:regular r:id="rId12"/>
      <p:bold r:id="rId13"/>
      <p:italic r:id="rId14"/>
      <p:boldItalic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7" roundtripDataSignature="AMtx7mhu3DAp/HkFueYotvrTVfXf5NZtS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8D8B0"/>
    <a:srgbClr val="FFBE3B"/>
    <a:srgbClr val="FFCC00"/>
    <a:srgbClr val="71DAFF"/>
    <a:srgbClr val="B9EDFF"/>
    <a:srgbClr val="33CCFF"/>
    <a:srgbClr val="3399FF"/>
    <a:srgbClr val="F7FBF9"/>
    <a:srgbClr val="E4F4EC"/>
    <a:srgbClr val="55B8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00" d="100"/>
          <a:sy n="100" d="100"/>
        </p:scale>
        <p:origin x="874" y="6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2.fntdata"/><Relationship Id="rId39"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font" Target="fonts/font1.fntdata"/><Relationship Id="rId38" Type="http://schemas.openxmlformats.org/officeDocument/2006/relationships/presProps" Target="presProps.xml"/><Relationship Id="rId2" Type="http://schemas.openxmlformats.org/officeDocument/2006/relationships/customXml" Target="../customXml/item2.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37" Type="http://customschemas.google.com/relationships/presentationmetadata" Target="metadata"/><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font" Target="fonts/font4.fntdata"/><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365460930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889513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5979149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a:extLst>
            <a:ext uri="{FF2B5EF4-FFF2-40B4-BE49-F238E27FC236}">
              <a16:creationId xmlns:a16="http://schemas.microsoft.com/office/drawing/2014/main" id="{846ABC63-6CCE-D16D-B4BB-D95996494887}"/>
            </a:ext>
          </a:extLst>
        </p:cNvPr>
        <p:cNvGrpSpPr/>
        <p:nvPr/>
      </p:nvGrpSpPr>
      <p:grpSpPr>
        <a:xfrm>
          <a:off x="0" y="0"/>
          <a:ext cx="0" cy="0"/>
          <a:chOff x="0" y="0"/>
          <a:chExt cx="0" cy="0"/>
        </a:xfrm>
      </p:grpSpPr>
      <p:sp>
        <p:nvSpPr>
          <p:cNvPr id="74" name="Google Shape;74;p4:notes">
            <a:extLst>
              <a:ext uri="{FF2B5EF4-FFF2-40B4-BE49-F238E27FC236}">
                <a16:creationId xmlns:a16="http://schemas.microsoft.com/office/drawing/2014/main" id="{958438C4-E4A1-A09E-6015-47529343B77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a:extLst>
              <a:ext uri="{FF2B5EF4-FFF2-40B4-BE49-F238E27FC236}">
                <a16:creationId xmlns:a16="http://schemas.microsoft.com/office/drawing/2014/main" id="{ACB423DA-4FB2-A25F-F5FF-BA9E8CE44B3C}"/>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7060527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a:extLst>
            <a:ext uri="{FF2B5EF4-FFF2-40B4-BE49-F238E27FC236}">
              <a16:creationId xmlns:a16="http://schemas.microsoft.com/office/drawing/2014/main" id="{4EB1DCE3-2F6E-72EC-B9D1-4A9D0F4163AD}"/>
            </a:ext>
          </a:extLst>
        </p:cNvPr>
        <p:cNvGrpSpPr/>
        <p:nvPr/>
      </p:nvGrpSpPr>
      <p:grpSpPr>
        <a:xfrm>
          <a:off x="0" y="0"/>
          <a:ext cx="0" cy="0"/>
          <a:chOff x="0" y="0"/>
          <a:chExt cx="0" cy="0"/>
        </a:xfrm>
      </p:grpSpPr>
      <p:sp>
        <p:nvSpPr>
          <p:cNvPr id="74" name="Google Shape;74;p4:notes">
            <a:extLst>
              <a:ext uri="{FF2B5EF4-FFF2-40B4-BE49-F238E27FC236}">
                <a16:creationId xmlns:a16="http://schemas.microsoft.com/office/drawing/2014/main" id="{DDABC780-0A4F-A9E2-5813-0BB1D06440C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a:extLst>
              <a:ext uri="{FF2B5EF4-FFF2-40B4-BE49-F238E27FC236}">
                <a16:creationId xmlns:a16="http://schemas.microsoft.com/office/drawing/2014/main" id="{ED7C3E56-35F9-75C8-135C-01B33EE113E2}"/>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15063134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0" name="Google Shape;70;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0764968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0" name="Google Shape;80;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781913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7"/>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7"/>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8"/>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10"/>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3" name="Google Shape;23;p10"/>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4" name="Google Shape;24;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2"/>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2"/>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31" name="Google Shape;31;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3"/>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4"/>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4"/>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4"/>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4"/>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40" name="Google Shape;40;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5"/>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6"/>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6"/>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47" name="Google Shape;47;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6"/>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 id="214748365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7.jpg"/><Relationship Id="rId7" Type="http://schemas.openxmlformats.org/officeDocument/2006/relationships/image" Target="../media/image10.jpe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jpeg"/><Relationship Id="rId4" Type="http://schemas.openxmlformats.org/officeDocument/2006/relationships/image" Target="../media/image5.png"/><Relationship Id="rId9" Type="http://schemas.openxmlformats.org/officeDocument/2006/relationships/image" Target="../media/image12.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62"/>
        <p:cNvGrpSpPr/>
        <p:nvPr/>
      </p:nvGrpSpPr>
      <p:grpSpPr>
        <a:xfrm>
          <a:off x="0" y="0"/>
          <a:ext cx="0" cy="0"/>
          <a:chOff x="0" y="0"/>
          <a:chExt cx="0" cy="0"/>
        </a:xfrm>
      </p:grpSpPr>
      <p:pic>
        <p:nvPicPr>
          <p:cNvPr id="63" name="Google Shape;63;p2" title="PROGRESS presentation header 2.png"/>
          <p:cNvPicPr preferRelativeResize="0"/>
          <p:nvPr/>
        </p:nvPicPr>
        <p:blipFill rotWithShape="1">
          <a:blip r:embed="rId4">
            <a:alphaModFix/>
          </a:blip>
          <a:srcRect/>
          <a:stretch/>
        </p:blipFill>
        <p:spPr>
          <a:xfrm>
            <a:off x="0" y="141725"/>
            <a:ext cx="9144003" cy="683121"/>
          </a:xfrm>
          <a:prstGeom prst="rect">
            <a:avLst/>
          </a:prstGeom>
          <a:noFill/>
          <a:ln>
            <a:noFill/>
          </a:ln>
        </p:spPr>
      </p:pic>
      <p:sp>
        <p:nvSpPr>
          <p:cNvPr id="64" name="Google Shape;64;p2"/>
          <p:cNvSpPr/>
          <p:nvPr/>
        </p:nvSpPr>
        <p:spPr>
          <a:xfrm>
            <a:off x="0" y="1969100"/>
            <a:ext cx="6017700" cy="208200"/>
          </a:xfrm>
          <a:prstGeom prst="rect">
            <a:avLst/>
          </a:prstGeom>
          <a:solidFill>
            <a:srgbClr val="AAB85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65" name="Google Shape;65;p2"/>
          <p:cNvSpPr txBox="1"/>
          <p:nvPr/>
        </p:nvSpPr>
        <p:spPr>
          <a:xfrm>
            <a:off x="148428" y="782046"/>
            <a:ext cx="8090747" cy="591109"/>
          </a:xfrm>
          <a:prstGeom prst="rect">
            <a:avLst/>
          </a:prstGeom>
          <a:noFill/>
          <a:ln>
            <a:noFill/>
          </a:ln>
        </p:spPr>
        <p:txBody>
          <a:bodyPr spcFirstLastPara="1" wrap="square" lIns="91425" tIns="91425" rIns="91425" bIns="91425" anchor="t" anchorCtr="0">
            <a:noAutofit/>
          </a:bodyPr>
          <a:lstStyle/>
          <a:p>
            <a:pPr lvl="0">
              <a:buSzPts val="4100"/>
            </a:pPr>
            <a:r>
              <a:rPr lang="en" sz="2800" b="1" dirty="0">
                <a:solidFill>
                  <a:schemeClr val="lt1"/>
                </a:solidFill>
                <a:latin typeface="Noto Sans"/>
                <a:ea typeface="Noto Sans"/>
                <a:sym typeface="Noto Sans"/>
              </a:rPr>
              <a:t>PROGRESS</a:t>
            </a:r>
            <a:r>
              <a:rPr lang="en-US" sz="2800" b="1" dirty="0">
                <a:solidFill>
                  <a:schemeClr val="lt1"/>
                </a:solidFill>
                <a:latin typeface="Noto Sans"/>
                <a:ea typeface="Noto Sans"/>
                <a:sym typeface="Noto Sans"/>
              </a:rPr>
              <a:t> REGIONAL ONLINE</a:t>
            </a:r>
            <a:r>
              <a:rPr lang="uk-UA" sz="2800" b="1" dirty="0">
                <a:solidFill>
                  <a:schemeClr val="lt1"/>
                </a:solidFill>
                <a:latin typeface="Noto Sans"/>
                <a:ea typeface="Noto Sans"/>
                <a:sym typeface="Noto Sans"/>
              </a:rPr>
              <a:t> </a:t>
            </a:r>
            <a:r>
              <a:rPr lang="en-US" sz="2800" b="1" dirty="0">
                <a:solidFill>
                  <a:schemeClr val="lt1"/>
                </a:solidFill>
                <a:latin typeface="Noto Sans"/>
                <a:ea typeface="Noto Sans"/>
                <a:sym typeface="Noto Sans"/>
              </a:rPr>
              <a:t>MEETING</a:t>
            </a:r>
            <a:endParaRPr sz="2800" b="1" dirty="0">
              <a:solidFill>
                <a:schemeClr val="lt1"/>
              </a:solidFill>
              <a:latin typeface="Noto Sans"/>
              <a:ea typeface="Noto Sans"/>
              <a:sym typeface="Noto Sans"/>
            </a:endParaRPr>
          </a:p>
        </p:txBody>
      </p:sp>
      <p:sp>
        <p:nvSpPr>
          <p:cNvPr id="67" name="Google Shape;67;p2"/>
          <p:cNvSpPr txBox="1"/>
          <p:nvPr/>
        </p:nvSpPr>
        <p:spPr>
          <a:xfrm>
            <a:off x="203463" y="3065750"/>
            <a:ext cx="5688000" cy="848603"/>
          </a:xfrm>
          <a:prstGeom prst="rect">
            <a:avLst/>
          </a:prstGeom>
          <a:noFill/>
          <a:ln>
            <a:noFill/>
          </a:ln>
        </p:spPr>
        <p:txBody>
          <a:bodyPr spcFirstLastPara="1" wrap="square" lIns="91425" tIns="91425" rIns="91425" bIns="91425" anchor="t" anchorCtr="0">
            <a:noAutofit/>
          </a:bodyPr>
          <a:lstStyle/>
          <a:p>
            <a:pPr lvl="0" algn="just">
              <a:buSzPts val="1000"/>
            </a:pPr>
            <a:r>
              <a:rPr lang="en-US" sz="800" dirty="0">
                <a:solidFill>
                  <a:schemeClr val="dk1"/>
                </a:solidFill>
                <a:latin typeface="Noto Sans"/>
                <a:ea typeface="Noto Sans"/>
                <a:cs typeface="Noto Sans"/>
                <a:sym typeface="Noto Sans"/>
              </a:rPr>
              <a:t>Regional project „Promoting Green Deal Readiness in the Eastern Partnership Countries (PROGRESS)/EU4ClimateResilience”, funded by the Federal Ministry for the Environment, Climate Action, Nature Conservation and Nuclear Safety (BMUKN) through the International Climate Initiative (IKI), implemented by the Consortium of organizations under the lead of Deutsche Gesellschaft für </a:t>
            </a:r>
            <a:r>
              <a:rPr lang="en-US" sz="800" dirty="0" err="1">
                <a:solidFill>
                  <a:schemeClr val="dk1"/>
                </a:solidFill>
                <a:latin typeface="Noto Sans"/>
                <a:ea typeface="Noto Sans"/>
                <a:cs typeface="Noto Sans"/>
                <a:sym typeface="Noto Sans"/>
              </a:rPr>
              <a:t>Internationale</a:t>
            </a:r>
            <a:r>
              <a:rPr lang="en-US" sz="800" dirty="0">
                <a:solidFill>
                  <a:schemeClr val="dk1"/>
                </a:solidFill>
                <a:latin typeface="Noto Sans"/>
                <a:ea typeface="Noto Sans"/>
                <a:cs typeface="Noto Sans"/>
                <a:sym typeface="Noto Sans"/>
              </a:rPr>
              <a:t> Zusammenarbeit (GIZ) GmbH, the </a:t>
            </a:r>
            <a:r>
              <a:rPr lang="en-US" sz="800" dirty="0" err="1">
                <a:solidFill>
                  <a:schemeClr val="dk1"/>
                </a:solidFill>
                <a:latin typeface="Noto Sans"/>
                <a:ea typeface="Noto Sans"/>
                <a:cs typeface="Noto Sans"/>
                <a:sym typeface="Noto Sans"/>
              </a:rPr>
              <a:t>Organisation</a:t>
            </a:r>
            <a:r>
              <a:rPr lang="en-US" sz="800" dirty="0">
                <a:solidFill>
                  <a:schemeClr val="dk1"/>
                </a:solidFill>
                <a:latin typeface="Noto Sans"/>
                <a:ea typeface="Noto Sans"/>
                <a:cs typeface="Noto Sans"/>
                <a:sym typeface="Noto Sans"/>
              </a:rPr>
              <a:t> for Economic Cooperation and Development (OECD), a State Institution of the Institute for Economic Research and Forecasting of the National Academy of Sciences of Ukraine (IEF).</a:t>
            </a:r>
            <a:endParaRPr sz="800" b="0" i="0" u="none" strike="noStrike" cap="none" dirty="0">
              <a:solidFill>
                <a:schemeClr val="dk1"/>
              </a:solidFill>
              <a:latin typeface="Noto Sans"/>
              <a:ea typeface="Noto Sans"/>
              <a:cs typeface="Noto Sans"/>
              <a:sym typeface="Noto Sans"/>
            </a:endParaRPr>
          </a:p>
        </p:txBody>
      </p:sp>
      <p:sp>
        <p:nvSpPr>
          <p:cNvPr id="6" name="Google Shape;57;p1">
            <a:extLst>
              <a:ext uri="{FF2B5EF4-FFF2-40B4-BE49-F238E27FC236}">
                <a16:creationId xmlns:a16="http://schemas.microsoft.com/office/drawing/2014/main" id="{6E1E473F-3EBE-43C8-93E4-5175047C4DA5}"/>
              </a:ext>
            </a:extLst>
          </p:cNvPr>
          <p:cNvSpPr txBox="1"/>
          <p:nvPr/>
        </p:nvSpPr>
        <p:spPr>
          <a:xfrm>
            <a:off x="258203" y="1642038"/>
            <a:ext cx="6171408" cy="861082"/>
          </a:xfrm>
          <a:prstGeom prst="rect">
            <a:avLst/>
          </a:prstGeom>
          <a:solidFill>
            <a:schemeClr val="bg1"/>
          </a:solidFill>
          <a:ln>
            <a:noFill/>
          </a:ln>
        </p:spPr>
        <p:txBody>
          <a:bodyPr spcFirstLastPara="1" wrap="square" lIns="121900" tIns="121900" rIns="121900" bIns="121900" anchor="t" anchorCtr="0">
            <a:noAutofit/>
          </a:bodyPr>
          <a:lstStyle/>
          <a:p>
            <a:pPr lvl="0">
              <a:buSzPts val="1300"/>
            </a:pPr>
            <a:r>
              <a:rPr lang="en-US" sz="2200" b="1" dirty="0">
                <a:solidFill>
                  <a:srgbClr val="00B050"/>
                </a:solidFill>
                <a:ea typeface="Aptos" panose="020B0004020202020204" pitchFamily="34" charset="0"/>
                <a:cs typeface="Aptos" panose="020B0004020202020204" pitchFamily="34" charset="0"/>
              </a:rPr>
              <a:t>Financing climate resilient agriculture:</a:t>
            </a:r>
            <a:br>
              <a:rPr lang="uk-UA" sz="2200" b="1" dirty="0">
                <a:solidFill>
                  <a:srgbClr val="00B050"/>
                </a:solidFill>
                <a:ea typeface="Aptos" panose="020B0004020202020204" pitchFamily="34" charset="0"/>
                <a:cs typeface="Aptos" panose="020B0004020202020204" pitchFamily="34" charset="0"/>
              </a:rPr>
            </a:br>
            <a:r>
              <a:rPr lang="en-US" sz="2200" b="1" dirty="0">
                <a:solidFill>
                  <a:srgbClr val="00B050"/>
                </a:solidFill>
                <a:ea typeface="Aptos" panose="020B0004020202020204" pitchFamily="34" charset="0"/>
                <a:cs typeface="Aptos" panose="020B0004020202020204" pitchFamily="34" charset="0"/>
              </a:rPr>
              <a:t>Case of Ukraine</a:t>
            </a:r>
          </a:p>
        </p:txBody>
      </p:sp>
      <p:sp>
        <p:nvSpPr>
          <p:cNvPr id="7" name="Google Shape;58;p1">
            <a:extLst>
              <a:ext uri="{FF2B5EF4-FFF2-40B4-BE49-F238E27FC236}">
                <a16:creationId xmlns:a16="http://schemas.microsoft.com/office/drawing/2014/main" id="{53BEECED-7DC5-4164-94C8-017C55CA2483}"/>
              </a:ext>
            </a:extLst>
          </p:cNvPr>
          <p:cNvSpPr txBox="1"/>
          <p:nvPr/>
        </p:nvSpPr>
        <p:spPr>
          <a:xfrm>
            <a:off x="148427" y="2458821"/>
            <a:ext cx="6281183" cy="441839"/>
          </a:xfrm>
          <a:prstGeom prst="rect">
            <a:avLst/>
          </a:prstGeom>
          <a:noFill/>
          <a:ln>
            <a:noFill/>
          </a:ln>
        </p:spPr>
        <p:txBody>
          <a:bodyPr spcFirstLastPara="1" wrap="square" lIns="121900" tIns="121900" rIns="121900" bIns="121900" anchor="t" anchorCtr="0">
            <a:noAutofit/>
          </a:bodyPr>
          <a:lstStyle/>
          <a:p>
            <a:pPr>
              <a:buSzPts val="1000"/>
            </a:pPr>
            <a:r>
              <a:rPr lang="en-US" sz="1200" b="1" dirty="0">
                <a:solidFill>
                  <a:schemeClr val="bg1"/>
                </a:solidFill>
                <a:latin typeface="Noto Sans"/>
                <a:ea typeface="Noto Sans"/>
                <a:cs typeface="Noto Sans"/>
                <a:sym typeface="Noto Sans"/>
              </a:rPr>
              <a:t>Dr. </a:t>
            </a:r>
            <a:r>
              <a:rPr lang="en-US" sz="1200" b="1" dirty="0" err="1">
                <a:solidFill>
                  <a:schemeClr val="bg1"/>
                </a:solidFill>
                <a:latin typeface="Noto Sans"/>
                <a:ea typeface="Noto Sans"/>
                <a:cs typeface="Noto Sans"/>
                <a:sym typeface="Noto Sans"/>
              </a:rPr>
              <a:t>Yevhen</a:t>
            </a:r>
            <a:r>
              <a:rPr lang="en-US" sz="1200" b="1" dirty="0">
                <a:solidFill>
                  <a:schemeClr val="bg1"/>
                </a:solidFill>
                <a:latin typeface="Noto Sans"/>
                <a:ea typeface="Noto Sans"/>
                <a:cs typeface="Noto Sans"/>
                <a:sym typeface="Noto Sans"/>
              </a:rPr>
              <a:t> Bublyk and Dr. Oleksandr Diachuk</a:t>
            </a:r>
            <a:br>
              <a:rPr lang="en-US" sz="1200" b="1" dirty="0">
                <a:solidFill>
                  <a:schemeClr val="bg1"/>
                </a:solidFill>
                <a:latin typeface="Noto Sans"/>
                <a:ea typeface="Noto Sans"/>
                <a:cs typeface="Noto Sans"/>
                <a:sym typeface="Noto Sans"/>
              </a:rPr>
            </a:br>
            <a:r>
              <a:rPr lang="en-US" sz="1200" i="1" dirty="0">
                <a:solidFill>
                  <a:schemeClr val="bg1"/>
                </a:solidFill>
                <a:latin typeface="Noto Sans"/>
                <a:ea typeface="Noto Sans"/>
                <a:cs typeface="Noto Sans"/>
                <a:sym typeface="Noto Sans"/>
              </a:rPr>
              <a:t>Institute for Economics and Forecasting of the National Academy of Sciences of Ukraine</a:t>
            </a:r>
            <a:endParaRPr sz="1200" i="1" dirty="0">
              <a:solidFill>
                <a:schemeClr val="bg1"/>
              </a:solidFill>
              <a:latin typeface="Noto Sans"/>
              <a:ea typeface="Noto Sans"/>
              <a:cs typeface="Noto Sans"/>
              <a:sym typeface="Noto Sans"/>
            </a:endParaRPr>
          </a:p>
        </p:txBody>
      </p:sp>
      <p:sp>
        <p:nvSpPr>
          <p:cNvPr id="8" name="TextBox 7">
            <a:extLst>
              <a:ext uri="{FF2B5EF4-FFF2-40B4-BE49-F238E27FC236}">
                <a16:creationId xmlns:a16="http://schemas.microsoft.com/office/drawing/2014/main" id="{1F027654-15A7-4536-8E4B-404E0927895F}"/>
              </a:ext>
            </a:extLst>
          </p:cNvPr>
          <p:cNvSpPr txBox="1"/>
          <p:nvPr/>
        </p:nvSpPr>
        <p:spPr>
          <a:xfrm>
            <a:off x="753005" y="4072485"/>
            <a:ext cx="1571282" cy="281521"/>
          </a:xfrm>
          <a:prstGeom prst="rect">
            <a:avLst/>
          </a:prstGeom>
          <a:noFill/>
        </p:spPr>
        <p:txBody>
          <a:bodyPr wrap="square">
            <a:spAutoFit/>
          </a:bodyPr>
          <a:lstStyle/>
          <a:p>
            <a:r>
              <a:rPr lang="en-US" sz="1200" b="1" dirty="0">
                <a:solidFill>
                  <a:schemeClr val="bg1"/>
                </a:solidFill>
                <a:latin typeface="Noto Sans"/>
                <a:ea typeface="Noto Sans"/>
                <a:cs typeface="Noto Sans"/>
              </a:rPr>
              <a:t>10 December 2025</a:t>
            </a:r>
          </a:p>
        </p:txBody>
      </p:sp>
      <p:pic>
        <p:nvPicPr>
          <p:cNvPr id="10" name="Рисунок 9">
            <a:extLst>
              <a:ext uri="{FF2B5EF4-FFF2-40B4-BE49-F238E27FC236}">
                <a16:creationId xmlns:a16="http://schemas.microsoft.com/office/drawing/2014/main" id="{56E31BF1-C607-4C8D-A88F-D8ECF5A36EDC}"/>
              </a:ext>
            </a:extLst>
          </p:cNvPr>
          <p:cNvPicPr>
            <a:picLocks noChangeAspect="1"/>
          </p:cNvPicPr>
          <p:nvPr/>
        </p:nvPicPr>
        <p:blipFill>
          <a:blip r:embed="rId5"/>
          <a:stretch>
            <a:fillRect/>
          </a:stretch>
        </p:blipFill>
        <p:spPr>
          <a:xfrm>
            <a:off x="5675177" y="1770695"/>
            <a:ext cx="627529" cy="595006"/>
          </a:xfrm>
          <a:prstGeom prst="rect">
            <a:avLst/>
          </a:prstGeom>
        </p:spPr>
      </p:pic>
      <p:pic>
        <p:nvPicPr>
          <p:cNvPr id="2" name="Рисунок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58803" y="605720"/>
            <a:ext cx="943759" cy="943759"/>
          </a:xfrm>
          <a:prstGeom prst="rect">
            <a:avLst/>
          </a:prstGeom>
        </p:spPr>
      </p:pic>
      <p:sp>
        <p:nvSpPr>
          <p:cNvPr id="11" name="TextBox 10">
            <a:extLst>
              <a:ext uri="{FF2B5EF4-FFF2-40B4-BE49-F238E27FC236}">
                <a16:creationId xmlns:a16="http://schemas.microsoft.com/office/drawing/2014/main" id="{1F027654-15A7-4536-8E4B-404E0927895F}"/>
              </a:ext>
            </a:extLst>
          </p:cNvPr>
          <p:cNvSpPr txBox="1"/>
          <p:nvPr/>
        </p:nvSpPr>
        <p:spPr>
          <a:xfrm>
            <a:off x="2964682" y="4072485"/>
            <a:ext cx="1571282" cy="281521"/>
          </a:xfrm>
          <a:prstGeom prst="rect">
            <a:avLst/>
          </a:prstGeom>
          <a:noFill/>
        </p:spPr>
        <p:txBody>
          <a:bodyPr wrap="square">
            <a:spAutoFit/>
          </a:bodyPr>
          <a:lstStyle/>
          <a:p>
            <a:pPr algn="ctr"/>
            <a:r>
              <a:rPr lang="en-US" sz="1200" b="1" dirty="0">
                <a:solidFill>
                  <a:schemeClr val="bg1"/>
                </a:solidFill>
                <a:latin typeface="Noto Sans"/>
                <a:ea typeface="Noto Sans"/>
                <a:cs typeface="Noto Sans"/>
              </a:rPr>
              <a:t>Online</a:t>
            </a:r>
          </a:p>
        </p:txBody>
      </p:sp>
      <p:sp>
        <p:nvSpPr>
          <p:cNvPr id="12" name="TextBox 11">
            <a:extLst>
              <a:ext uri="{FF2B5EF4-FFF2-40B4-BE49-F238E27FC236}">
                <a16:creationId xmlns:a16="http://schemas.microsoft.com/office/drawing/2014/main" id="{1F027654-15A7-4536-8E4B-404E0927895F}"/>
              </a:ext>
            </a:extLst>
          </p:cNvPr>
          <p:cNvSpPr txBox="1"/>
          <p:nvPr/>
        </p:nvSpPr>
        <p:spPr>
          <a:xfrm>
            <a:off x="5027713" y="4072485"/>
            <a:ext cx="1571282" cy="276999"/>
          </a:xfrm>
          <a:prstGeom prst="rect">
            <a:avLst/>
          </a:prstGeom>
          <a:noFill/>
        </p:spPr>
        <p:txBody>
          <a:bodyPr wrap="square">
            <a:spAutoFit/>
          </a:bodyPr>
          <a:lstStyle/>
          <a:p>
            <a:pPr algn="ctr"/>
            <a:r>
              <a:rPr lang="en-US" sz="1200" b="1" dirty="0" err="1">
                <a:solidFill>
                  <a:schemeClr val="bg1"/>
                </a:solidFill>
                <a:latin typeface="Noto Sans"/>
                <a:ea typeface="Noto Sans"/>
                <a:cs typeface="Noto Sans"/>
              </a:rPr>
              <a:t>EU&amp;EaP</a:t>
            </a:r>
            <a:r>
              <a:rPr lang="en-US" sz="1200" b="1" dirty="0">
                <a:solidFill>
                  <a:schemeClr val="bg1"/>
                </a:solidFill>
                <a:latin typeface="Noto Sans"/>
                <a:ea typeface="Noto Sans"/>
                <a:cs typeface="Noto Sans"/>
              </a:rPr>
              <a:t> Countries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6"/>
        <p:cNvGrpSpPr/>
        <p:nvPr/>
      </p:nvGrpSpPr>
      <p:grpSpPr>
        <a:xfrm>
          <a:off x="0" y="0"/>
          <a:ext cx="0" cy="0"/>
          <a:chOff x="0" y="0"/>
          <a:chExt cx="0" cy="0"/>
        </a:xfrm>
      </p:grpSpPr>
      <p:pic>
        <p:nvPicPr>
          <p:cNvPr id="77" name="Google Shape;77;p4" title="PROGRESS presentation header 1.png"/>
          <p:cNvPicPr preferRelativeResize="0"/>
          <p:nvPr/>
        </p:nvPicPr>
        <p:blipFill rotWithShape="1">
          <a:blip r:embed="rId3">
            <a:alphaModFix/>
          </a:blip>
          <a:srcRect/>
          <a:stretch/>
        </p:blipFill>
        <p:spPr>
          <a:xfrm>
            <a:off x="0" y="141725"/>
            <a:ext cx="9144003" cy="683121"/>
          </a:xfrm>
          <a:prstGeom prst="rect">
            <a:avLst/>
          </a:prstGeom>
          <a:noFill/>
          <a:ln>
            <a:noFill/>
          </a:ln>
        </p:spPr>
      </p:pic>
      <p:pic>
        <p:nvPicPr>
          <p:cNvPr id="10" name="Рисунок 9">
            <a:extLst>
              <a:ext uri="{FF2B5EF4-FFF2-40B4-BE49-F238E27FC236}">
                <a16:creationId xmlns:a16="http://schemas.microsoft.com/office/drawing/2014/main" id="{13E04188-A4F6-4B5F-921B-0BBC8D7A8936}"/>
              </a:ext>
            </a:extLst>
          </p:cNvPr>
          <p:cNvPicPr>
            <a:picLocks noChangeAspect="1"/>
          </p:cNvPicPr>
          <p:nvPr/>
        </p:nvPicPr>
        <p:blipFill>
          <a:blip r:embed="rId4"/>
          <a:stretch>
            <a:fillRect/>
          </a:stretch>
        </p:blipFill>
        <p:spPr>
          <a:xfrm>
            <a:off x="72393" y="1555916"/>
            <a:ext cx="8999214" cy="3236305"/>
          </a:xfrm>
          <a:prstGeom prst="rect">
            <a:avLst/>
          </a:prstGeom>
        </p:spPr>
      </p:pic>
      <p:sp>
        <p:nvSpPr>
          <p:cNvPr id="14" name="TextBox 13">
            <a:extLst>
              <a:ext uri="{FF2B5EF4-FFF2-40B4-BE49-F238E27FC236}">
                <a16:creationId xmlns:a16="http://schemas.microsoft.com/office/drawing/2014/main" id="{CDAD386D-7CB4-4588-8221-80B86284CDA3}"/>
              </a:ext>
            </a:extLst>
          </p:cNvPr>
          <p:cNvSpPr txBox="1"/>
          <p:nvPr/>
        </p:nvSpPr>
        <p:spPr>
          <a:xfrm>
            <a:off x="359738" y="780703"/>
            <a:ext cx="6652631" cy="523220"/>
          </a:xfrm>
          <a:prstGeom prst="rect">
            <a:avLst/>
          </a:prstGeom>
          <a:noFill/>
        </p:spPr>
        <p:txBody>
          <a:bodyPr wrap="square">
            <a:spAutoFit/>
          </a:bodyPr>
          <a:lstStyle/>
          <a:p>
            <a:r>
              <a:rPr lang="en-US" b="1" dirty="0">
                <a:solidFill>
                  <a:srgbClr val="70AD47">
                    <a:lumMod val="75000"/>
                  </a:srgbClr>
                </a:solidFill>
                <a:latin typeface="+mj-lt"/>
                <a:ea typeface="+mj-ea"/>
              </a:rPr>
              <a:t>Review of climate-related finance instruments available in Ukraine</a:t>
            </a:r>
            <a:r>
              <a:rPr lang="uk-UA" b="1" dirty="0">
                <a:solidFill>
                  <a:srgbClr val="70AD47">
                    <a:lumMod val="75000"/>
                  </a:srgbClr>
                </a:solidFill>
                <a:latin typeface="+mj-lt"/>
                <a:ea typeface="+mj-ea"/>
              </a:rPr>
              <a:t>: </a:t>
            </a:r>
            <a:endParaRPr lang="en-US" b="1" dirty="0">
              <a:solidFill>
                <a:srgbClr val="70AD47">
                  <a:lumMod val="75000"/>
                </a:srgbClr>
              </a:solidFill>
              <a:latin typeface="+mj-lt"/>
              <a:ea typeface="+mj-ea"/>
            </a:endParaRPr>
          </a:p>
          <a:p>
            <a:r>
              <a:rPr lang="en-US" b="1" u="sng" dirty="0">
                <a:solidFill>
                  <a:srgbClr val="70AD47">
                    <a:lumMod val="75000"/>
                  </a:srgbClr>
                </a:solidFill>
                <a:effectLst>
                  <a:outerShdw blurRad="38100" dist="38100" dir="2700000" algn="tl">
                    <a:srgbClr val="000000">
                      <a:alpha val="43137"/>
                    </a:srgbClr>
                  </a:outerShdw>
                </a:effectLst>
                <a:latin typeface="+mj-lt"/>
                <a:ea typeface="+mj-ea"/>
              </a:rPr>
              <a:t>Public/Concessional Finance</a:t>
            </a:r>
          </a:p>
        </p:txBody>
      </p:sp>
      <p:pic>
        <p:nvPicPr>
          <p:cNvPr id="5" name="Рисунок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380758" y="91108"/>
            <a:ext cx="520342" cy="52034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6">
          <a:extLst>
            <a:ext uri="{FF2B5EF4-FFF2-40B4-BE49-F238E27FC236}">
              <a16:creationId xmlns:a16="http://schemas.microsoft.com/office/drawing/2014/main" id="{8951CE30-0AF0-D79F-AF21-9A7ECC64CEA9}"/>
            </a:ext>
          </a:extLst>
        </p:cNvPr>
        <p:cNvGrpSpPr/>
        <p:nvPr/>
      </p:nvGrpSpPr>
      <p:grpSpPr>
        <a:xfrm>
          <a:off x="0" y="0"/>
          <a:ext cx="0" cy="0"/>
          <a:chOff x="0" y="0"/>
          <a:chExt cx="0" cy="0"/>
        </a:xfrm>
      </p:grpSpPr>
      <p:pic>
        <p:nvPicPr>
          <p:cNvPr id="77" name="Google Shape;77;p4" title="PROGRESS presentation header 1.png">
            <a:extLst>
              <a:ext uri="{FF2B5EF4-FFF2-40B4-BE49-F238E27FC236}">
                <a16:creationId xmlns:a16="http://schemas.microsoft.com/office/drawing/2014/main" id="{A53EA678-9D8D-A380-BDD1-DCC17EB27455}"/>
              </a:ext>
            </a:extLst>
          </p:cNvPr>
          <p:cNvPicPr preferRelativeResize="0"/>
          <p:nvPr/>
        </p:nvPicPr>
        <p:blipFill rotWithShape="1">
          <a:blip r:embed="rId3">
            <a:alphaModFix/>
          </a:blip>
          <a:srcRect/>
          <a:stretch/>
        </p:blipFill>
        <p:spPr>
          <a:xfrm>
            <a:off x="0" y="141725"/>
            <a:ext cx="9144003" cy="683121"/>
          </a:xfrm>
          <a:prstGeom prst="rect">
            <a:avLst/>
          </a:prstGeom>
          <a:noFill/>
          <a:ln>
            <a:noFill/>
          </a:ln>
        </p:spPr>
      </p:pic>
      <p:sp>
        <p:nvSpPr>
          <p:cNvPr id="7" name="TextBox 6">
            <a:extLst>
              <a:ext uri="{FF2B5EF4-FFF2-40B4-BE49-F238E27FC236}">
                <a16:creationId xmlns:a16="http://schemas.microsoft.com/office/drawing/2014/main" id="{8CBFC75C-A55D-4AD5-8315-17E3A1C8A76A}"/>
              </a:ext>
            </a:extLst>
          </p:cNvPr>
          <p:cNvSpPr txBox="1"/>
          <p:nvPr/>
        </p:nvSpPr>
        <p:spPr>
          <a:xfrm>
            <a:off x="292714" y="824846"/>
            <a:ext cx="7323839" cy="523220"/>
          </a:xfrm>
          <a:prstGeom prst="rect">
            <a:avLst/>
          </a:prstGeom>
          <a:noFill/>
        </p:spPr>
        <p:txBody>
          <a:bodyPr wrap="square">
            <a:spAutoFit/>
          </a:bodyPr>
          <a:lstStyle/>
          <a:p>
            <a:r>
              <a:rPr lang="en-US" b="1" dirty="0">
                <a:solidFill>
                  <a:srgbClr val="70AD47">
                    <a:lumMod val="75000"/>
                  </a:srgbClr>
                </a:solidFill>
                <a:latin typeface="+mj-lt"/>
                <a:ea typeface="+mj-ea"/>
              </a:rPr>
              <a:t>Review of climate-related finance instruments available in Ukraine</a:t>
            </a:r>
            <a:r>
              <a:rPr lang="uk-UA" b="1" dirty="0">
                <a:solidFill>
                  <a:srgbClr val="70AD47">
                    <a:lumMod val="75000"/>
                  </a:srgbClr>
                </a:solidFill>
                <a:latin typeface="+mj-lt"/>
                <a:ea typeface="+mj-ea"/>
              </a:rPr>
              <a:t>: </a:t>
            </a:r>
            <a:endParaRPr lang="en-US" b="1" dirty="0">
              <a:solidFill>
                <a:srgbClr val="70AD47">
                  <a:lumMod val="75000"/>
                </a:srgbClr>
              </a:solidFill>
              <a:latin typeface="+mj-lt"/>
              <a:ea typeface="+mj-ea"/>
            </a:endParaRPr>
          </a:p>
          <a:p>
            <a:r>
              <a:rPr lang="en-US" b="1" u="sng" dirty="0">
                <a:solidFill>
                  <a:srgbClr val="70AD47">
                    <a:lumMod val="75000"/>
                  </a:srgbClr>
                </a:solidFill>
                <a:effectLst>
                  <a:outerShdw blurRad="38100" dist="38100" dir="2700000" algn="tl">
                    <a:srgbClr val="000000">
                      <a:alpha val="43137"/>
                    </a:srgbClr>
                  </a:outerShdw>
                </a:effectLst>
                <a:latin typeface="+mj-lt"/>
                <a:ea typeface="+mj-ea"/>
              </a:rPr>
              <a:t>Private &amp; Blended Finance</a:t>
            </a:r>
          </a:p>
        </p:txBody>
      </p:sp>
      <p:sp>
        <p:nvSpPr>
          <p:cNvPr id="14" name="Прямоугольник: скругленные углы 2">
            <a:extLst>
              <a:ext uri="{FF2B5EF4-FFF2-40B4-BE49-F238E27FC236}">
                <a16:creationId xmlns:a16="http://schemas.microsoft.com/office/drawing/2014/main" id="{0AC62782-25D2-42CE-B9E3-C803EEF184AA}"/>
              </a:ext>
            </a:extLst>
          </p:cNvPr>
          <p:cNvSpPr/>
          <p:nvPr/>
        </p:nvSpPr>
        <p:spPr>
          <a:xfrm>
            <a:off x="341093" y="1635028"/>
            <a:ext cx="2928725" cy="3032721"/>
          </a:xfrm>
          <a:prstGeom prst="roundRect">
            <a:avLst/>
          </a:prstGeom>
          <a:solidFill>
            <a:srgbClr val="4EA72E">
              <a:lumMod val="20000"/>
              <a:lumOff val="80000"/>
            </a:srgbClr>
          </a:solidFill>
          <a:ln w="19050" cap="flat" cmpd="sng" algn="ctr">
            <a:solidFill>
              <a:srgbClr val="4EA72E"/>
            </a:solidFill>
            <a:prstDash val="solid"/>
            <a:miter lim="800000"/>
          </a:ln>
          <a:effectLst/>
        </p:spPr>
        <p:txBody>
          <a:bodyPr rtlCol="0" anchor="t"/>
          <a:lstStyle/>
          <a:p>
            <a:pPr marL="0" marR="0" lvl="0" indent="0" algn="ctr" defTabSz="914400" eaLnBrk="1" fontAlgn="auto" latinLnBrk="0" hangingPunct="1">
              <a:lnSpc>
                <a:spcPct val="120000"/>
              </a:lnSpc>
              <a:spcBef>
                <a:spcPts val="1200"/>
              </a:spcBef>
              <a:spcAft>
                <a:spcPts val="60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mn-lt"/>
                <a:ea typeface="+mn-ea"/>
                <a:cs typeface="+mn-cs"/>
              </a:rPr>
              <a:t>BANKING SECTOR</a:t>
            </a:r>
          </a:p>
          <a:p>
            <a:pPr marL="285750" marR="0" lvl="0" indent="-285750" defTabSz="914400" eaLnBrk="1" fontAlgn="auto" latinLnBrk="0" hangingPunct="1">
              <a:lnSpc>
                <a:spcPct val="120000"/>
              </a:lnSpc>
              <a:spcBef>
                <a:spcPts val="0"/>
              </a:spcBef>
              <a:spcAft>
                <a:spcPts val="600"/>
              </a:spcAft>
              <a:buClrTx/>
              <a:buSzTx/>
              <a:buFont typeface="Wingdings" panose="05000000000000000000" pitchFamily="2" charset="2"/>
              <a:buChar char="q"/>
              <a:tabLst/>
              <a:defRPr/>
            </a:pPr>
            <a:r>
              <a:rPr kumimoji="0" lang="en-US" sz="1100" b="0" i="0" u="none" strike="noStrike" kern="1200" cap="none" spc="0" normalizeH="0" baseline="0" noProof="0" dirty="0" err="1">
                <a:ln>
                  <a:noFill/>
                </a:ln>
                <a:solidFill>
                  <a:prstClr val="black"/>
                </a:solidFill>
                <a:effectLst/>
                <a:uLnTx/>
                <a:uFillTx/>
                <a:latin typeface="+mn-lt"/>
                <a:ea typeface="+mn-ea"/>
                <a:cs typeface="+mn-cs"/>
              </a:rPr>
              <a:t>Agro</a:t>
            </a:r>
            <a:r>
              <a:rPr kumimoji="0" lang="en-US" sz="1100" b="0" i="0" u="none" strike="noStrike" kern="1200" cap="none" spc="0" normalizeH="0" baseline="0" noProof="0" dirty="0">
                <a:ln>
                  <a:noFill/>
                </a:ln>
                <a:solidFill>
                  <a:prstClr val="black"/>
                </a:solidFill>
                <a:effectLst/>
                <a:uLnTx/>
                <a:uFillTx/>
                <a:latin typeface="+mn-lt"/>
                <a:ea typeface="+mn-ea"/>
                <a:cs typeface="+mn-cs"/>
              </a:rPr>
              <a:t> loans portfolio – 3</a:t>
            </a:r>
            <a:r>
              <a:rPr kumimoji="0" lang="uk-UA" sz="1100" b="0" i="0" u="none" strike="noStrike" kern="1200" cap="none" spc="0" normalizeH="0" baseline="0" noProof="0" dirty="0">
                <a:ln>
                  <a:noFill/>
                </a:ln>
                <a:solidFill>
                  <a:prstClr val="black"/>
                </a:solidFill>
                <a:effectLst/>
                <a:uLnTx/>
                <a:uFillTx/>
                <a:latin typeface="+mn-lt"/>
                <a:ea typeface="+mn-ea"/>
                <a:cs typeface="+mn-cs"/>
              </a:rPr>
              <a:t>.</a:t>
            </a:r>
            <a:r>
              <a:rPr kumimoji="0" lang="en-US" sz="1100" b="0" i="0" u="none" strike="noStrike" kern="1200" cap="none" spc="0" normalizeH="0" baseline="0" noProof="0" dirty="0">
                <a:ln>
                  <a:noFill/>
                </a:ln>
                <a:solidFill>
                  <a:prstClr val="black"/>
                </a:solidFill>
                <a:effectLst/>
                <a:uLnTx/>
                <a:uFillTx/>
                <a:latin typeface="+mn-lt"/>
                <a:ea typeface="+mn-ea"/>
                <a:cs typeface="+mn-cs"/>
              </a:rPr>
              <a:t>2 EUR </a:t>
            </a:r>
            <a:r>
              <a:rPr kumimoji="0" lang="en-US" sz="1100" b="0" i="0" u="none" strike="noStrike" kern="1200" cap="none" spc="0" normalizeH="0" baseline="0" noProof="0" dirty="0" err="1">
                <a:ln>
                  <a:noFill/>
                </a:ln>
                <a:solidFill>
                  <a:prstClr val="black"/>
                </a:solidFill>
                <a:effectLst/>
                <a:uLnTx/>
                <a:uFillTx/>
                <a:latin typeface="+mn-lt"/>
                <a:ea typeface="+mn-ea"/>
                <a:cs typeface="+mn-cs"/>
              </a:rPr>
              <a:t>bln</a:t>
            </a:r>
            <a:endParaRPr kumimoji="0" lang="en-US" sz="1100" b="0" i="0" u="none" strike="noStrike" kern="1200" cap="none" spc="0" normalizeH="0" baseline="0" noProof="0" dirty="0">
              <a:ln>
                <a:noFill/>
              </a:ln>
              <a:solidFill>
                <a:prstClr val="black"/>
              </a:solidFill>
              <a:effectLst/>
              <a:uLnTx/>
              <a:uFillTx/>
              <a:latin typeface="+mn-lt"/>
              <a:ea typeface="+mn-ea"/>
              <a:cs typeface="+mn-cs"/>
            </a:endParaRPr>
          </a:p>
          <a:p>
            <a:pPr marL="285750" marR="0" lvl="0" indent="-285750" defTabSz="914400" eaLnBrk="1" fontAlgn="auto" latinLnBrk="0" hangingPunct="1">
              <a:lnSpc>
                <a:spcPct val="120000"/>
              </a:lnSpc>
              <a:spcBef>
                <a:spcPts val="0"/>
              </a:spcBef>
              <a:spcAft>
                <a:spcPts val="600"/>
              </a:spcAft>
              <a:buClrTx/>
              <a:buSzTx/>
              <a:buFont typeface="Wingdings" panose="05000000000000000000" pitchFamily="2" charset="2"/>
              <a:buChar char="q"/>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14% of the total bank loan portfolio</a:t>
            </a:r>
          </a:p>
          <a:p>
            <a:pPr marL="285750" marR="0" lvl="0" indent="-285750" defTabSz="914400" eaLnBrk="1" fontAlgn="auto" latinLnBrk="0" hangingPunct="1">
              <a:lnSpc>
                <a:spcPct val="120000"/>
              </a:lnSpc>
              <a:spcBef>
                <a:spcPts val="0"/>
              </a:spcBef>
              <a:spcAft>
                <a:spcPts val="600"/>
              </a:spcAft>
              <a:buClrTx/>
              <a:buSzTx/>
              <a:buFont typeface="Wingdings" panose="05000000000000000000" pitchFamily="2" charset="2"/>
              <a:buChar char="q"/>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Climate-related bank products are mostly: </a:t>
            </a:r>
          </a:p>
          <a:p>
            <a:pPr marL="285750" marR="0" lvl="0" indent="360000" defTabSz="914400" eaLnBrk="1" fontAlgn="auto" latinLnBrk="0" hangingPunct="1">
              <a:lnSpc>
                <a:spcPct val="120000"/>
              </a:lnSpc>
              <a:spcBef>
                <a:spcPts val="0"/>
              </a:spcBef>
              <a:spcAft>
                <a:spcPts val="600"/>
              </a:spcAft>
              <a:buClrTx/>
              <a:buSzTx/>
              <a:buFont typeface="Wingdings" panose="05000000000000000000" pitchFamily="2" charset="2"/>
              <a:buChar char="v"/>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under the BDF program</a:t>
            </a:r>
          </a:p>
          <a:p>
            <a:pPr marL="285750" marR="0" lvl="0" indent="360000" defTabSz="914400" eaLnBrk="1" fontAlgn="auto" latinLnBrk="0" hangingPunct="1">
              <a:lnSpc>
                <a:spcPct val="120000"/>
              </a:lnSpc>
              <a:spcBef>
                <a:spcPts val="0"/>
              </a:spcBef>
              <a:spcAft>
                <a:spcPts val="600"/>
              </a:spcAft>
              <a:buClrTx/>
              <a:buSzTx/>
              <a:buFont typeface="Wingdings" panose="05000000000000000000" pitchFamily="2" charset="2"/>
              <a:buChar char="v"/>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energy efficiency related</a:t>
            </a:r>
          </a:p>
          <a:p>
            <a:pPr marL="285750" marR="0" lvl="0" indent="360000" defTabSz="914400" eaLnBrk="1" fontAlgn="auto" latinLnBrk="0" hangingPunct="1">
              <a:lnSpc>
                <a:spcPct val="120000"/>
              </a:lnSpc>
              <a:spcBef>
                <a:spcPts val="0"/>
              </a:spcBef>
              <a:spcAft>
                <a:spcPts val="600"/>
              </a:spcAft>
              <a:buClrTx/>
              <a:buSzTx/>
              <a:buFont typeface="Wingdings" panose="05000000000000000000" pitchFamily="2" charset="2"/>
              <a:buChar char="v"/>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IFIs partners programs</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mn-lt"/>
              <a:ea typeface="+mn-ea"/>
              <a:cs typeface="+mn-cs"/>
            </a:endParaRPr>
          </a:p>
        </p:txBody>
      </p:sp>
      <p:sp>
        <p:nvSpPr>
          <p:cNvPr id="15" name="Прямоугольник: скругленные углы 13">
            <a:extLst>
              <a:ext uri="{FF2B5EF4-FFF2-40B4-BE49-F238E27FC236}">
                <a16:creationId xmlns:a16="http://schemas.microsoft.com/office/drawing/2014/main" id="{3C07F3AD-9E3E-4BB9-B82A-6DACD3C98584}"/>
              </a:ext>
            </a:extLst>
          </p:cNvPr>
          <p:cNvSpPr/>
          <p:nvPr/>
        </p:nvSpPr>
        <p:spPr>
          <a:xfrm>
            <a:off x="3519534" y="1635027"/>
            <a:ext cx="1963202" cy="3032721"/>
          </a:xfrm>
          <a:prstGeom prst="roundRect">
            <a:avLst/>
          </a:prstGeom>
          <a:solidFill>
            <a:srgbClr val="4EA72E">
              <a:lumMod val="20000"/>
              <a:lumOff val="80000"/>
            </a:srgbClr>
          </a:solidFill>
          <a:ln w="19050" cap="flat" cmpd="sng" algn="ctr">
            <a:solidFill>
              <a:srgbClr val="4EA72E"/>
            </a:solidFill>
            <a:prstDash val="solid"/>
            <a:miter lim="800000"/>
          </a:ln>
          <a:effectLst/>
        </p:spPr>
        <p:txBody>
          <a:bodyPr tIns="90000" rtlCol="0" anchor="t"/>
          <a:lstStyle/>
          <a:p>
            <a:pPr marL="0" marR="0" lvl="0" indent="0" algn="ctr" defTabSz="914400" eaLnBrk="1" fontAlgn="auto" latinLnBrk="0" hangingPunct="1">
              <a:lnSpc>
                <a:spcPct val="120000"/>
              </a:lnSpc>
              <a:spcBef>
                <a:spcPts val="600"/>
              </a:spcBef>
              <a:spcAft>
                <a:spcPts val="60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mn-lt"/>
                <a:ea typeface="+mn-ea"/>
                <a:cs typeface="+mn-cs"/>
              </a:rPr>
              <a:t>GREEN BONDS</a:t>
            </a:r>
          </a:p>
          <a:p>
            <a:pPr marL="285750" marR="0" lvl="0" indent="-285750" defTabSz="914400" eaLnBrk="1" fontAlgn="auto" latinLnBrk="0" hangingPunct="1">
              <a:lnSpc>
                <a:spcPct val="120000"/>
              </a:lnSpc>
              <a:spcBef>
                <a:spcPts val="0"/>
              </a:spcBef>
              <a:spcAft>
                <a:spcPts val="600"/>
              </a:spcAft>
              <a:buClrTx/>
              <a:buSzTx/>
              <a:buFont typeface="Wingdings" panose="05000000000000000000" pitchFamily="2" charset="2"/>
              <a:buChar char="q"/>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Adopted in 2021 </a:t>
            </a:r>
          </a:p>
          <a:p>
            <a:pPr marL="285750" marR="0" lvl="0" indent="-285750" defTabSz="914400" eaLnBrk="1" fontAlgn="auto" latinLnBrk="0" hangingPunct="1">
              <a:lnSpc>
                <a:spcPct val="120000"/>
              </a:lnSpc>
              <a:spcBef>
                <a:spcPts val="0"/>
              </a:spcBef>
              <a:spcAft>
                <a:spcPts val="600"/>
              </a:spcAft>
              <a:buClrTx/>
              <a:buSzTx/>
              <a:buFont typeface="Wingdings" panose="05000000000000000000" pitchFamily="2" charset="2"/>
              <a:buChar char="q"/>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Two issues totaling</a:t>
            </a:r>
            <a:r>
              <a:rPr kumimoji="0" lang="uk-UA" sz="1100" b="0" i="0" u="none" strike="noStrike" kern="1200" cap="none" spc="0" normalizeH="0" baseline="0" noProof="0" dirty="0">
                <a:ln>
                  <a:noFill/>
                </a:ln>
                <a:solidFill>
                  <a:prstClr val="black"/>
                </a:solidFill>
                <a:effectLst/>
                <a:uLnTx/>
                <a:uFillTx/>
                <a:latin typeface="+mn-lt"/>
                <a:ea typeface="+mn-ea"/>
                <a:cs typeface="+mn-cs"/>
              </a:rPr>
              <a:t> 1</a:t>
            </a:r>
            <a:r>
              <a:rPr kumimoji="0" lang="en-US" sz="1100" b="0" i="0" u="none" strike="noStrike" kern="1200" cap="none" spc="0" normalizeH="0" baseline="0" noProof="0" dirty="0">
                <a:ln>
                  <a:noFill/>
                </a:ln>
                <a:solidFill>
                  <a:prstClr val="black"/>
                </a:solidFill>
                <a:effectLst/>
                <a:uLnTx/>
                <a:uFillTx/>
                <a:latin typeface="+mn-lt"/>
                <a:ea typeface="+mn-ea"/>
                <a:cs typeface="+mn-cs"/>
              </a:rPr>
              <a:t>.</a:t>
            </a:r>
            <a:r>
              <a:rPr kumimoji="0" lang="uk-UA" sz="1100" b="0" i="0" u="none" strike="noStrike" kern="1200" cap="none" spc="0" normalizeH="0" baseline="0" noProof="0" dirty="0">
                <a:ln>
                  <a:noFill/>
                </a:ln>
                <a:solidFill>
                  <a:prstClr val="black"/>
                </a:solidFill>
                <a:effectLst/>
                <a:uLnTx/>
                <a:uFillTx/>
                <a:latin typeface="+mn-lt"/>
                <a:ea typeface="+mn-ea"/>
                <a:cs typeface="+mn-cs"/>
              </a:rPr>
              <a:t>2 </a:t>
            </a:r>
            <a:r>
              <a:rPr kumimoji="0" lang="en-US" sz="1100" b="0" i="0" u="none" strike="noStrike" kern="1200" cap="none" spc="0" normalizeH="0" baseline="0" noProof="0" dirty="0">
                <a:ln>
                  <a:noFill/>
                </a:ln>
                <a:solidFill>
                  <a:prstClr val="black"/>
                </a:solidFill>
                <a:effectLst/>
                <a:uLnTx/>
                <a:uFillTx/>
                <a:latin typeface="+mn-lt"/>
                <a:ea typeface="+mn-ea"/>
                <a:cs typeface="+mn-cs"/>
              </a:rPr>
              <a:t>EUR </a:t>
            </a:r>
            <a:r>
              <a:rPr kumimoji="0" lang="en-US" sz="1100" b="0" i="0" u="none" strike="noStrike" kern="1200" cap="none" spc="0" normalizeH="0" baseline="0" noProof="0" dirty="0" err="1">
                <a:ln>
                  <a:noFill/>
                </a:ln>
                <a:solidFill>
                  <a:prstClr val="black"/>
                </a:solidFill>
                <a:effectLst/>
                <a:uLnTx/>
                <a:uFillTx/>
                <a:latin typeface="+mn-lt"/>
                <a:ea typeface="+mn-ea"/>
                <a:cs typeface="+mn-cs"/>
              </a:rPr>
              <a:t>bln</a:t>
            </a:r>
            <a:r>
              <a:rPr kumimoji="0" lang="en-US" sz="1100" b="0" i="0" u="none" strike="noStrike" kern="1200" cap="none" spc="0" normalizeH="0" baseline="0" noProof="0" dirty="0">
                <a:ln>
                  <a:noFill/>
                </a:ln>
                <a:solidFill>
                  <a:prstClr val="black"/>
                </a:solidFill>
                <a:effectLst/>
                <a:uLnTx/>
                <a:uFillTx/>
                <a:latin typeface="+mn-lt"/>
                <a:ea typeface="+mn-ea"/>
                <a:cs typeface="+mn-cs"/>
              </a:rPr>
              <a:t> in 2021</a:t>
            </a:r>
            <a:endParaRPr kumimoji="0" lang="uk-UA" sz="1100" b="0" i="0" u="none" strike="noStrike" kern="1200" cap="none" spc="0" normalizeH="0" baseline="0" noProof="0" dirty="0">
              <a:ln>
                <a:noFill/>
              </a:ln>
              <a:solidFill>
                <a:prstClr val="black"/>
              </a:solidFill>
              <a:effectLst/>
              <a:uLnTx/>
              <a:uFillTx/>
              <a:latin typeface="+mn-lt"/>
              <a:ea typeface="+mn-ea"/>
              <a:cs typeface="+mn-cs"/>
            </a:endParaRPr>
          </a:p>
          <a:p>
            <a:pPr marL="358775" marR="0" lvl="0" indent="-177800" defTabSz="914400" eaLnBrk="1" fontAlgn="auto" latinLnBrk="0" hangingPunct="1">
              <a:lnSpc>
                <a:spcPct val="120000"/>
              </a:lnSpc>
              <a:spcBef>
                <a:spcPts val="0"/>
              </a:spcBef>
              <a:spcAft>
                <a:spcPts val="600"/>
              </a:spcAft>
              <a:buClrTx/>
              <a:buSzTx/>
              <a:buFont typeface="Courier New" panose="02070309020205020404" pitchFamily="49" charset="0"/>
              <a:buChar char="o"/>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The Green Taxonomy is not yet developed  </a:t>
            </a:r>
          </a:p>
        </p:txBody>
      </p:sp>
      <p:sp>
        <p:nvSpPr>
          <p:cNvPr id="16" name="Прямоугольник: скругленные углы 15">
            <a:extLst>
              <a:ext uri="{FF2B5EF4-FFF2-40B4-BE49-F238E27FC236}">
                <a16:creationId xmlns:a16="http://schemas.microsoft.com/office/drawing/2014/main" id="{3ECE39D5-77F4-4DB2-ADE6-B783808648C2}"/>
              </a:ext>
            </a:extLst>
          </p:cNvPr>
          <p:cNvSpPr/>
          <p:nvPr/>
        </p:nvSpPr>
        <p:spPr>
          <a:xfrm>
            <a:off x="5732453" y="1635027"/>
            <a:ext cx="3070454" cy="3032721"/>
          </a:xfrm>
          <a:prstGeom prst="roundRect">
            <a:avLst/>
          </a:prstGeom>
          <a:solidFill>
            <a:srgbClr val="4EA72E">
              <a:lumMod val="20000"/>
              <a:lumOff val="80000"/>
            </a:srgbClr>
          </a:solidFill>
          <a:ln w="19050" cap="flat" cmpd="sng" algn="ctr">
            <a:solidFill>
              <a:srgbClr val="4EA72E"/>
            </a:solidFill>
            <a:prstDash val="solid"/>
            <a:miter lim="800000"/>
          </a:ln>
          <a:effectLst/>
        </p:spPr>
        <p:txBody>
          <a:bodyPr rtlCol="0" anchor="t"/>
          <a:lstStyle/>
          <a:p>
            <a:pPr marL="0" marR="0" lvl="0" indent="0" algn="ctr" defTabSz="914400" eaLnBrk="1" fontAlgn="auto" latinLnBrk="0" hangingPunct="1">
              <a:lnSpc>
                <a:spcPct val="120000"/>
              </a:lnSpc>
              <a:spcBef>
                <a:spcPts val="0"/>
              </a:spcBef>
              <a:spcAft>
                <a:spcPts val="60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mn-lt"/>
                <a:ea typeface="+mn-ea"/>
                <a:cs typeface="+mn-cs"/>
              </a:rPr>
              <a:t>BLENDED FINANCE</a:t>
            </a:r>
          </a:p>
          <a:p>
            <a:pPr marL="285750" marR="0" lvl="0" indent="-285750" defTabSz="914400" eaLnBrk="1" fontAlgn="auto" latinLnBrk="0" hangingPunct="1">
              <a:lnSpc>
                <a:spcPct val="120000"/>
              </a:lnSpc>
              <a:spcBef>
                <a:spcPts val="0"/>
              </a:spcBef>
              <a:spcAft>
                <a:spcPts val="600"/>
              </a:spcAft>
              <a:buClrTx/>
              <a:buSzTx/>
              <a:buFont typeface="Wingdings" panose="05000000000000000000" pitchFamily="2" charset="2"/>
              <a:buChar char="q"/>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Partial Credit Guarantee Fund in Agriculture</a:t>
            </a:r>
            <a:r>
              <a:rPr kumimoji="0" lang="uk-UA" sz="1100" b="0" i="0" u="none" strike="noStrike" kern="1200" cap="none" spc="0" normalizeH="0" baseline="0" noProof="0" dirty="0">
                <a:ln>
                  <a:noFill/>
                </a:ln>
                <a:solidFill>
                  <a:prstClr val="black"/>
                </a:solidFill>
                <a:effectLst/>
                <a:uLnTx/>
                <a:uFillTx/>
                <a:latin typeface="+mn-lt"/>
                <a:ea typeface="+mn-ea"/>
                <a:cs typeface="+mn-cs"/>
              </a:rPr>
              <a:t> (</a:t>
            </a:r>
            <a:r>
              <a:rPr kumimoji="0" lang="en-US" sz="1100" b="0" i="0" u="none" strike="noStrike" kern="1200" cap="none" spc="0" normalizeH="0" baseline="0" noProof="0" dirty="0">
                <a:ln>
                  <a:noFill/>
                </a:ln>
                <a:solidFill>
                  <a:prstClr val="black"/>
                </a:solidFill>
                <a:effectLst/>
                <a:uLnTx/>
                <a:uFillTx/>
                <a:latin typeface="+mn-lt"/>
                <a:ea typeface="+mn-ea"/>
                <a:cs typeface="+mn-cs"/>
              </a:rPr>
              <a:t>risk-sharing)</a:t>
            </a:r>
            <a:endParaRPr kumimoji="0" lang="uk-UA" sz="1100" b="0" i="0" u="none" strike="noStrike" kern="1200" cap="none" spc="0" normalizeH="0" baseline="0" noProof="0" dirty="0">
              <a:ln>
                <a:noFill/>
              </a:ln>
              <a:solidFill>
                <a:prstClr val="black"/>
              </a:solidFill>
              <a:effectLst/>
              <a:uLnTx/>
              <a:uFillTx/>
              <a:latin typeface="+mn-lt"/>
              <a:ea typeface="+mn-ea"/>
              <a:cs typeface="+mn-cs"/>
            </a:endParaRPr>
          </a:p>
          <a:p>
            <a:pPr marL="285750" marR="0" lvl="0" indent="-285750" defTabSz="914400" eaLnBrk="1" fontAlgn="auto" latinLnBrk="0" hangingPunct="1">
              <a:lnSpc>
                <a:spcPct val="120000"/>
              </a:lnSpc>
              <a:spcBef>
                <a:spcPts val="0"/>
              </a:spcBef>
              <a:spcAft>
                <a:spcPts val="600"/>
              </a:spcAft>
              <a:buClrTx/>
              <a:buSzTx/>
              <a:buFont typeface="Wingdings" panose="05000000000000000000" pitchFamily="2" charset="2"/>
              <a:buChar char="q"/>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 Export Credit Agency (risk-sharing &amp; investment insurance)</a:t>
            </a:r>
          </a:p>
          <a:p>
            <a:pPr marL="285750" marR="0" lvl="0" indent="-285750" defTabSz="914400" eaLnBrk="1" fontAlgn="auto" latinLnBrk="0" hangingPunct="1">
              <a:lnSpc>
                <a:spcPct val="120000"/>
              </a:lnSpc>
              <a:spcBef>
                <a:spcPts val="0"/>
              </a:spcBef>
              <a:spcAft>
                <a:spcPts val="600"/>
              </a:spcAft>
              <a:buClrTx/>
              <a:buSzTx/>
              <a:buFont typeface="Wingdings" panose="05000000000000000000" pitchFamily="2" charset="2"/>
              <a:buChar char="q"/>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IFIs risk-sharing programs</a:t>
            </a:r>
          </a:p>
          <a:p>
            <a:pPr marL="285750" marR="0" lvl="0" indent="-285750" defTabSz="914400" eaLnBrk="1" fontAlgn="auto" latinLnBrk="0" hangingPunct="1">
              <a:lnSpc>
                <a:spcPct val="120000"/>
              </a:lnSpc>
              <a:spcBef>
                <a:spcPts val="0"/>
              </a:spcBef>
              <a:spcAft>
                <a:spcPts val="600"/>
              </a:spcAft>
              <a:buClrTx/>
              <a:buSzTx/>
              <a:buFont typeface="Wingdings" panose="05000000000000000000" pitchFamily="2" charset="2"/>
              <a:buChar char="q"/>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State Decarbonization Fund (revolving &amp; concessional lending)</a:t>
            </a:r>
            <a:endParaRPr kumimoji="0" lang="uk-UA" sz="1100" b="0" i="0" u="none" strike="noStrike" kern="1200" cap="none" spc="0" normalizeH="0" baseline="0" noProof="0" dirty="0">
              <a:ln>
                <a:noFill/>
              </a:ln>
              <a:solidFill>
                <a:prstClr val="black"/>
              </a:solidFill>
              <a:effectLst/>
              <a:uLnTx/>
              <a:uFillTx/>
              <a:latin typeface="+mn-lt"/>
              <a:ea typeface="+mn-ea"/>
              <a:cs typeface="+mn-cs"/>
            </a:endParaRPr>
          </a:p>
          <a:p>
            <a:pPr marL="285750" marR="0" lvl="0" indent="-285750" defTabSz="914400" eaLnBrk="1" fontAlgn="auto" latinLnBrk="0" hangingPunct="1">
              <a:lnSpc>
                <a:spcPct val="120000"/>
              </a:lnSpc>
              <a:spcBef>
                <a:spcPts val="0"/>
              </a:spcBef>
              <a:spcAft>
                <a:spcPts val="600"/>
              </a:spcAft>
              <a:buClrTx/>
              <a:buSzTx/>
              <a:buFont typeface="Wingdings" panose="05000000000000000000" pitchFamily="2" charset="2"/>
              <a:buChar char="q"/>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Public Investment Management</a:t>
            </a:r>
            <a:r>
              <a:rPr kumimoji="0" lang="uk-UA" sz="1100" b="0" i="0" u="none" strike="noStrike" kern="1200" cap="none" spc="0" normalizeH="0" baseline="0" noProof="0" dirty="0">
                <a:ln>
                  <a:noFill/>
                </a:ln>
                <a:solidFill>
                  <a:prstClr val="black"/>
                </a:solidFill>
                <a:effectLst/>
                <a:uLnTx/>
                <a:uFillTx/>
                <a:latin typeface="+mn-lt"/>
                <a:ea typeface="+mn-ea"/>
                <a:cs typeface="+mn-cs"/>
              </a:rPr>
              <a:t> </a:t>
            </a:r>
            <a:r>
              <a:rPr kumimoji="0" lang="en-US" sz="1100" b="0" i="0" u="none" strike="noStrike" kern="1200" cap="none" spc="0" normalizeH="0" baseline="0" noProof="0" dirty="0">
                <a:ln>
                  <a:noFill/>
                </a:ln>
                <a:solidFill>
                  <a:prstClr val="black"/>
                </a:solidFill>
                <a:effectLst/>
                <a:uLnTx/>
                <a:uFillTx/>
                <a:latin typeface="+mn-lt"/>
                <a:ea typeface="+mn-ea"/>
                <a:cs typeface="+mn-cs"/>
              </a:rPr>
              <a:t>framework (DREAM)</a:t>
            </a:r>
          </a:p>
        </p:txBody>
      </p:sp>
      <p:pic>
        <p:nvPicPr>
          <p:cNvPr id="8" name="Рисунок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57898" y="81110"/>
            <a:ext cx="520342" cy="520342"/>
          </a:xfrm>
          <a:prstGeom prst="rect">
            <a:avLst/>
          </a:prstGeom>
        </p:spPr>
      </p:pic>
    </p:spTree>
    <p:extLst>
      <p:ext uri="{BB962C8B-B14F-4D97-AF65-F5344CB8AC3E}">
        <p14:creationId xmlns:p14="http://schemas.microsoft.com/office/powerpoint/2010/main" val="2265079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6">
          <a:extLst>
            <a:ext uri="{FF2B5EF4-FFF2-40B4-BE49-F238E27FC236}">
              <a16:creationId xmlns:a16="http://schemas.microsoft.com/office/drawing/2014/main" id="{E31CDDED-9A23-3F8F-8769-79F6CF7C5439}"/>
            </a:ext>
          </a:extLst>
        </p:cNvPr>
        <p:cNvGrpSpPr/>
        <p:nvPr/>
      </p:nvGrpSpPr>
      <p:grpSpPr>
        <a:xfrm>
          <a:off x="0" y="0"/>
          <a:ext cx="0" cy="0"/>
          <a:chOff x="0" y="0"/>
          <a:chExt cx="0" cy="0"/>
        </a:xfrm>
      </p:grpSpPr>
      <p:pic>
        <p:nvPicPr>
          <p:cNvPr id="77" name="Google Shape;77;p4" title="PROGRESS presentation header 1.png">
            <a:extLst>
              <a:ext uri="{FF2B5EF4-FFF2-40B4-BE49-F238E27FC236}">
                <a16:creationId xmlns:a16="http://schemas.microsoft.com/office/drawing/2014/main" id="{AFC342E7-4F75-F614-640D-BD621FCADCB0}"/>
              </a:ext>
            </a:extLst>
          </p:cNvPr>
          <p:cNvPicPr preferRelativeResize="0"/>
          <p:nvPr/>
        </p:nvPicPr>
        <p:blipFill rotWithShape="1">
          <a:blip r:embed="rId3">
            <a:alphaModFix/>
          </a:blip>
          <a:srcRect/>
          <a:stretch/>
        </p:blipFill>
        <p:spPr>
          <a:xfrm>
            <a:off x="0" y="141725"/>
            <a:ext cx="9144003" cy="683121"/>
          </a:xfrm>
          <a:prstGeom prst="rect">
            <a:avLst/>
          </a:prstGeom>
          <a:noFill/>
          <a:ln>
            <a:noFill/>
          </a:ln>
        </p:spPr>
      </p:pic>
      <p:sp>
        <p:nvSpPr>
          <p:cNvPr id="15" name="TextBox 14">
            <a:extLst>
              <a:ext uri="{FF2B5EF4-FFF2-40B4-BE49-F238E27FC236}">
                <a16:creationId xmlns:a16="http://schemas.microsoft.com/office/drawing/2014/main" id="{A2BEC0C2-0E32-4973-B1B3-1F6E9BC4E534}"/>
              </a:ext>
            </a:extLst>
          </p:cNvPr>
          <p:cNvSpPr txBox="1"/>
          <p:nvPr/>
        </p:nvSpPr>
        <p:spPr>
          <a:xfrm>
            <a:off x="397383" y="742176"/>
            <a:ext cx="7779418" cy="523220"/>
          </a:xfrm>
          <a:prstGeom prst="rect">
            <a:avLst/>
          </a:prstGeom>
          <a:noFill/>
        </p:spPr>
        <p:txBody>
          <a:bodyPr wrap="square">
            <a:spAutoFit/>
          </a:bodyPr>
          <a:lstStyle/>
          <a:p>
            <a:pPr>
              <a:buClrTx/>
              <a:buFontTx/>
              <a:buNone/>
            </a:pPr>
            <a:r>
              <a:rPr lang="en-US" b="1" kern="1200" dirty="0">
                <a:solidFill>
                  <a:srgbClr val="70AD47">
                    <a:lumMod val="75000"/>
                  </a:srgbClr>
                </a:solidFill>
                <a:latin typeface="+mj-lt"/>
                <a:ea typeface="+mn-ea"/>
                <a:cs typeface="+mn-cs"/>
              </a:rPr>
              <a:t>Review of climate-related finance instruments available in Ukraine</a:t>
            </a:r>
            <a:r>
              <a:rPr lang="uk-UA" b="1" kern="1200" dirty="0">
                <a:solidFill>
                  <a:srgbClr val="70AD47">
                    <a:lumMod val="75000"/>
                  </a:srgbClr>
                </a:solidFill>
                <a:latin typeface="+mj-lt"/>
                <a:ea typeface="+mn-ea"/>
                <a:cs typeface="+mn-cs"/>
              </a:rPr>
              <a:t>:</a:t>
            </a:r>
          </a:p>
          <a:p>
            <a:pPr>
              <a:buClrTx/>
              <a:buFontTx/>
              <a:buNone/>
            </a:pPr>
            <a:r>
              <a:rPr lang="en-US" b="1" u="sng" kern="1200" dirty="0">
                <a:solidFill>
                  <a:srgbClr val="70AD47">
                    <a:lumMod val="75000"/>
                  </a:srgbClr>
                </a:solidFill>
                <a:effectLst>
                  <a:outerShdw blurRad="38100" dist="38100" dir="2700000" algn="tl">
                    <a:srgbClr val="000000">
                      <a:alpha val="43137"/>
                    </a:srgbClr>
                  </a:outerShdw>
                </a:effectLst>
                <a:latin typeface="+mj-lt"/>
                <a:ea typeface="+mn-ea"/>
                <a:cs typeface="+mn-cs"/>
              </a:rPr>
              <a:t>Next steps</a:t>
            </a:r>
            <a:r>
              <a:rPr lang="uk-UA" b="1" u="sng" kern="1200" dirty="0">
                <a:solidFill>
                  <a:srgbClr val="70AD47">
                    <a:lumMod val="75000"/>
                  </a:srgbClr>
                </a:solidFill>
                <a:effectLst>
                  <a:outerShdw blurRad="38100" dist="38100" dir="2700000" algn="tl">
                    <a:srgbClr val="000000">
                      <a:alpha val="43137"/>
                    </a:srgbClr>
                  </a:outerShdw>
                </a:effectLst>
                <a:latin typeface="+mj-lt"/>
                <a:ea typeface="+mn-ea"/>
                <a:cs typeface="+mn-cs"/>
              </a:rPr>
              <a:t> </a:t>
            </a:r>
            <a:r>
              <a:rPr lang="en-US" b="1" u="sng" kern="1200" dirty="0">
                <a:solidFill>
                  <a:srgbClr val="70AD47">
                    <a:lumMod val="75000"/>
                  </a:srgbClr>
                </a:solidFill>
                <a:effectLst>
                  <a:outerShdw blurRad="38100" dist="38100" dir="2700000" algn="tl">
                    <a:srgbClr val="000000">
                      <a:alpha val="43137"/>
                    </a:srgbClr>
                  </a:outerShdw>
                </a:effectLst>
                <a:latin typeface="+mj-lt"/>
                <a:ea typeface="+mn-ea"/>
                <a:cs typeface="+mn-cs"/>
              </a:rPr>
              <a:t>:</a:t>
            </a:r>
          </a:p>
        </p:txBody>
      </p:sp>
      <p:sp>
        <p:nvSpPr>
          <p:cNvPr id="16" name="Прямоугольник: скругленные углы 4">
            <a:extLst>
              <a:ext uri="{FF2B5EF4-FFF2-40B4-BE49-F238E27FC236}">
                <a16:creationId xmlns:a16="http://schemas.microsoft.com/office/drawing/2014/main" id="{535F723A-0237-4A76-A42D-5CAD5B6EF655}"/>
              </a:ext>
            </a:extLst>
          </p:cNvPr>
          <p:cNvSpPr/>
          <p:nvPr/>
        </p:nvSpPr>
        <p:spPr>
          <a:xfrm>
            <a:off x="2619924" y="4016495"/>
            <a:ext cx="5040000" cy="391619"/>
          </a:xfrm>
          <a:prstGeom prst="roundRect">
            <a:avLst/>
          </a:prstGeom>
          <a:solidFill>
            <a:srgbClr val="4EA72E">
              <a:lumMod val="20000"/>
              <a:lumOff val="80000"/>
            </a:srgbClr>
          </a:solidFill>
          <a:ln w="19050" cap="flat" cmpd="sng" algn="ctr">
            <a:solidFill>
              <a:srgbClr val="15608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mn-lt"/>
                <a:ea typeface="+mn-ea"/>
                <a:cs typeface="+mn-cs"/>
              </a:rPr>
              <a:t>Develop and implement climate-related insurance mechanisms</a:t>
            </a:r>
          </a:p>
        </p:txBody>
      </p:sp>
      <p:sp>
        <p:nvSpPr>
          <p:cNvPr id="17" name="Прямоугольник: скругленные углы 5">
            <a:extLst>
              <a:ext uri="{FF2B5EF4-FFF2-40B4-BE49-F238E27FC236}">
                <a16:creationId xmlns:a16="http://schemas.microsoft.com/office/drawing/2014/main" id="{42929CCE-16DA-4EAA-9B13-B735561B2DD2}"/>
              </a:ext>
            </a:extLst>
          </p:cNvPr>
          <p:cNvSpPr/>
          <p:nvPr/>
        </p:nvSpPr>
        <p:spPr>
          <a:xfrm>
            <a:off x="1716564" y="2751554"/>
            <a:ext cx="5040000" cy="492687"/>
          </a:xfrm>
          <a:prstGeom prst="roundRect">
            <a:avLst/>
          </a:prstGeom>
          <a:solidFill>
            <a:srgbClr val="4EA72E">
              <a:lumMod val="20000"/>
              <a:lumOff val="80000"/>
            </a:srgbClr>
          </a:solidFill>
          <a:ln w="19050" cap="flat" cmpd="sng" algn="ctr">
            <a:solidFill>
              <a:srgbClr val="15608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mn-lt"/>
                <a:ea typeface="+mn-ea"/>
                <a:cs typeface="+mn-cs"/>
              </a:rPr>
              <a:t>Extend specialized targeted loan programs incorporating</a:t>
            </a:r>
            <a:br>
              <a:rPr kumimoji="0" lang="en-US" sz="1200" b="1" i="0" u="none" strike="noStrike" kern="1200" cap="none" spc="0" normalizeH="0" baseline="0" noProof="0" dirty="0">
                <a:ln>
                  <a:noFill/>
                </a:ln>
                <a:solidFill>
                  <a:prstClr val="black"/>
                </a:solidFill>
                <a:effectLst/>
                <a:uLnTx/>
                <a:uFillTx/>
                <a:latin typeface="+mn-lt"/>
                <a:ea typeface="+mn-ea"/>
                <a:cs typeface="+mn-cs"/>
              </a:rPr>
            </a:br>
            <a:r>
              <a:rPr kumimoji="0" lang="en-US" sz="1200" b="1" i="0" u="none" strike="noStrike" kern="1200" cap="none" spc="0" normalizeH="0" baseline="0" noProof="0" dirty="0">
                <a:ln>
                  <a:noFill/>
                </a:ln>
                <a:solidFill>
                  <a:prstClr val="black"/>
                </a:solidFill>
                <a:effectLst/>
                <a:uLnTx/>
                <a:uFillTx/>
                <a:latin typeface="+mn-lt"/>
                <a:ea typeface="+mn-ea"/>
                <a:cs typeface="+mn-cs"/>
              </a:rPr>
              <a:t>the National Green Taxonomy requirements</a:t>
            </a:r>
          </a:p>
        </p:txBody>
      </p:sp>
      <p:sp>
        <p:nvSpPr>
          <p:cNvPr id="18" name="Прямоугольник: скругленные углы 7">
            <a:extLst>
              <a:ext uri="{FF2B5EF4-FFF2-40B4-BE49-F238E27FC236}">
                <a16:creationId xmlns:a16="http://schemas.microsoft.com/office/drawing/2014/main" id="{72DF07A0-5520-4592-8170-07FF945FBB9E}"/>
              </a:ext>
            </a:extLst>
          </p:cNvPr>
          <p:cNvSpPr/>
          <p:nvPr/>
        </p:nvSpPr>
        <p:spPr>
          <a:xfrm>
            <a:off x="877073" y="2133833"/>
            <a:ext cx="5436000" cy="492687"/>
          </a:xfrm>
          <a:prstGeom prst="roundRect">
            <a:avLst/>
          </a:prstGeom>
          <a:solidFill>
            <a:srgbClr val="4EA72E">
              <a:lumMod val="20000"/>
              <a:lumOff val="80000"/>
            </a:srgbClr>
          </a:solidFill>
          <a:ln w="19050" cap="flat" cmpd="sng" algn="ctr">
            <a:solidFill>
              <a:srgbClr val="15608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mn-lt"/>
                <a:ea typeface="+mn-ea"/>
                <a:cs typeface="+mn-cs"/>
              </a:rPr>
              <a:t>Develop the National Green Taxonomy with transitional sectoral criteria</a:t>
            </a:r>
          </a:p>
        </p:txBody>
      </p:sp>
      <p:sp>
        <p:nvSpPr>
          <p:cNvPr id="19" name="Прямоугольник: скругленные углы 8">
            <a:extLst>
              <a:ext uri="{FF2B5EF4-FFF2-40B4-BE49-F238E27FC236}">
                <a16:creationId xmlns:a16="http://schemas.microsoft.com/office/drawing/2014/main" id="{12FFA442-6BBE-45AF-A4FF-F02516C2ABAB}"/>
              </a:ext>
            </a:extLst>
          </p:cNvPr>
          <p:cNvSpPr/>
          <p:nvPr/>
        </p:nvSpPr>
        <p:spPr>
          <a:xfrm>
            <a:off x="2133039" y="3369275"/>
            <a:ext cx="5040000" cy="521033"/>
          </a:xfrm>
          <a:prstGeom prst="roundRect">
            <a:avLst/>
          </a:prstGeom>
          <a:solidFill>
            <a:srgbClr val="4EA72E">
              <a:lumMod val="20000"/>
              <a:lumOff val="80000"/>
            </a:srgbClr>
          </a:solidFill>
          <a:ln w="19050" cap="flat" cmpd="sng" algn="ctr">
            <a:solidFill>
              <a:srgbClr val="15608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mn-lt"/>
                <a:ea typeface="+mn-ea"/>
                <a:cs typeface="+mn-cs"/>
              </a:rPr>
              <a:t>Improve financial sector regulation to provide positive incentives for private intermediaries to utilize climate-related finance</a:t>
            </a:r>
          </a:p>
        </p:txBody>
      </p:sp>
      <p:sp>
        <p:nvSpPr>
          <p:cNvPr id="20" name="Прямоугольник: скругленные углы 13">
            <a:extLst>
              <a:ext uri="{FF2B5EF4-FFF2-40B4-BE49-F238E27FC236}">
                <a16:creationId xmlns:a16="http://schemas.microsoft.com/office/drawing/2014/main" id="{4813BE46-118E-4BF0-8862-952DB19CF65E}"/>
              </a:ext>
            </a:extLst>
          </p:cNvPr>
          <p:cNvSpPr/>
          <p:nvPr/>
        </p:nvSpPr>
        <p:spPr>
          <a:xfrm>
            <a:off x="519647" y="1349746"/>
            <a:ext cx="5264045" cy="659053"/>
          </a:xfrm>
          <a:prstGeom prst="roundRect">
            <a:avLst/>
          </a:prstGeom>
          <a:solidFill>
            <a:srgbClr val="4EA72E">
              <a:lumMod val="20000"/>
              <a:lumOff val="80000"/>
            </a:srgbClr>
          </a:solidFill>
          <a:ln w="19050" cap="flat" cmpd="sng" algn="ctr">
            <a:solidFill>
              <a:srgbClr val="15608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mn-lt"/>
                <a:ea typeface="+mn-ea"/>
                <a:cs typeface="+mn-cs"/>
              </a:rPr>
              <a:t>Strengthen government institutional capacity for developing and implementation of climate- related finance regulation &amp; infrastructure by establishing a governmental interagency coordination body  </a:t>
            </a:r>
          </a:p>
        </p:txBody>
      </p:sp>
      <p:sp>
        <p:nvSpPr>
          <p:cNvPr id="21" name="Прямоугольник: скругленные углы 4">
            <a:extLst>
              <a:ext uri="{FF2B5EF4-FFF2-40B4-BE49-F238E27FC236}">
                <a16:creationId xmlns:a16="http://schemas.microsoft.com/office/drawing/2014/main" id="{0E09D390-CD07-42BD-A644-416315662D15}"/>
              </a:ext>
            </a:extLst>
          </p:cNvPr>
          <p:cNvSpPr/>
          <p:nvPr/>
        </p:nvSpPr>
        <p:spPr>
          <a:xfrm>
            <a:off x="3782594" y="4534301"/>
            <a:ext cx="4248325" cy="348941"/>
          </a:xfrm>
          <a:prstGeom prst="roundRect">
            <a:avLst/>
          </a:prstGeom>
          <a:solidFill>
            <a:srgbClr val="4EA72E">
              <a:lumMod val="20000"/>
              <a:lumOff val="80000"/>
            </a:srgbClr>
          </a:solidFill>
          <a:ln w="19050" cap="flat" cmpd="sng" algn="ctr">
            <a:solidFill>
              <a:srgbClr val="15608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uk-UA" sz="1200" b="1" i="0" u="none" strike="noStrike" kern="1200" cap="none" spc="0" normalizeH="0" baseline="0" noProof="0" dirty="0">
                <a:ln>
                  <a:noFill/>
                </a:ln>
                <a:solidFill>
                  <a:prstClr val="black"/>
                </a:solidFill>
                <a:effectLst/>
                <a:uLnTx/>
                <a:uFillTx/>
                <a:latin typeface="+mn-lt"/>
                <a:ea typeface="+mn-ea"/>
                <a:cs typeface="+mn-cs"/>
              </a:rPr>
              <a:t>….</a:t>
            </a:r>
            <a:endParaRPr kumimoji="0" lang="en-US" sz="1200" b="1" i="0" u="none" strike="noStrike" kern="1200" cap="none" spc="0" normalizeH="0" baseline="0" noProof="0" dirty="0">
              <a:ln>
                <a:noFill/>
              </a:ln>
              <a:solidFill>
                <a:prstClr val="black"/>
              </a:solidFill>
              <a:effectLst/>
              <a:uLnTx/>
              <a:uFillTx/>
              <a:latin typeface="+mn-lt"/>
              <a:ea typeface="+mn-ea"/>
              <a:cs typeface="+mn-cs"/>
            </a:endParaRPr>
          </a:p>
        </p:txBody>
      </p:sp>
      <p:pic>
        <p:nvPicPr>
          <p:cNvPr id="10" name="Рисунок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57898" y="106661"/>
            <a:ext cx="520342" cy="520342"/>
          </a:xfrm>
          <a:prstGeom prst="rect">
            <a:avLst/>
          </a:prstGeom>
        </p:spPr>
      </p:pic>
    </p:spTree>
    <p:extLst>
      <p:ext uri="{BB962C8B-B14F-4D97-AF65-F5344CB8AC3E}">
        <p14:creationId xmlns:p14="http://schemas.microsoft.com/office/powerpoint/2010/main" val="1992240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71"/>
        <p:cNvGrpSpPr/>
        <p:nvPr/>
      </p:nvGrpSpPr>
      <p:grpSpPr>
        <a:xfrm>
          <a:off x="0" y="0"/>
          <a:ext cx="0" cy="0"/>
          <a:chOff x="0" y="0"/>
          <a:chExt cx="0" cy="0"/>
        </a:xfrm>
      </p:grpSpPr>
      <p:pic>
        <p:nvPicPr>
          <p:cNvPr id="72" name="Google Shape;72;p3" title="PROGRESS presentation header 1.png"/>
          <p:cNvPicPr preferRelativeResize="0"/>
          <p:nvPr/>
        </p:nvPicPr>
        <p:blipFill rotWithShape="1">
          <a:blip r:embed="rId4">
            <a:alphaModFix/>
          </a:blip>
          <a:srcRect/>
          <a:stretch/>
        </p:blipFill>
        <p:spPr>
          <a:xfrm>
            <a:off x="0" y="141725"/>
            <a:ext cx="9144003" cy="683121"/>
          </a:xfrm>
          <a:prstGeom prst="rect">
            <a:avLst/>
          </a:prstGeom>
          <a:noFill/>
          <a:ln>
            <a:noFill/>
          </a:ln>
        </p:spPr>
      </p:pic>
      <p:pic>
        <p:nvPicPr>
          <p:cNvPr id="4" name="Picture 7" descr="A close up of a logo&#10;&#10;Description automatically generated">
            <a:extLst>
              <a:ext uri="{FF2B5EF4-FFF2-40B4-BE49-F238E27FC236}">
                <a16:creationId xmlns:a16="http://schemas.microsoft.com/office/drawing/2014/main" id="{1EBA146B-884A-4098-9764-0AC96B93181E}"/>
              </a:ext>
            </a:extLst>
          </p:cNvPr>
          <p:cNvPicPr>
            <a:picLocks noChangeAspect="1"/>
          </p:cNvPicPr>
          <p:nvPr/>
        </p:nvPicPr>
        <p:blipFill rotWithShape="1">
          <a:blip r:embed="rId5" cstate="print">
            <a:extLst>
              <a:ext uri="{28A0092B-C50C-407E-A947-70E740481C1C}">
                <a14:useLocalDpi xmlns:a14="http://schemas.microsoft.com/office/drawing/2010/main"/>
              </a:ext>
            </a:extLst>
          </a:blip>
          <a:srcRect/>
          <a:stretch/>
        </p:blipFill>
        <p:spPr>
          <a:xfrm>
            <a:off x="2294597" y="960293"/>
            <a:ext cx="1811107" cy="502845"/>
          </a:xfrm>
          <a:prstGeom prst="rect">
            <a:avLst/>
          </a:prstGeom>
        </p:spPr>
      </p:pic>
      <p:pic>
        <p:nvPicPr>
          <p:cNvPr id="5" name="Picture 9">
            <a:extLst>
              <a:ext uri="{FF2B5EF4-FFF2-40B4-BE49-F238E27FC236}">
                <a16:creationId xmlns:a16="http://schemas.microsoft.com/office/drawing/2014/main" id="{71828A27-AF2D-456B-BFF8-7FCC8FC48902}"/>
              </a:ext>
            </a:extLst>
          </p:cNvPr>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7738114" y="725425"/>
            <a:ext cx="1168899" cy="779265"/>
          </a:xfrm>
          <a:prstGeom prst="rect">
            <a:avLst/>
          </a:prstGeom>
        </p:spPr>
      </p:pic>
      <p:pic>
        <p:nvPicPr>
          <p:cNvPr id="6" name="Picture 10" descr="A logo with text on it&#10;&#10;Description automatically generated">
            <a:extLst>
              <a:ext uri="{FF2B5EF4-FFF2-40B4-BE49-F238E27FC236}">
                <a16:creationId xmlns:a16="http://schemas.microsoft.com/office/drawing/2014/main" id="{A96C286D-7417-48E5-AE0A-8884220E2C5D}"/>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325800" y="827756"/>
            <a:ext cx="1841208" cy="767921"/>
          </a:xfrm>
          <a:prstGeom prst="rect">
            <a:avLst/>
          </a:prstGeom>
        </p:spPr>
      </p:pic>
      <p:pic>
        <p:nvPicPr>
          <p:cNvPr id="7" name="Picture 11" descr="A blue shield with green and yellow graphics&#10;&#10;Description automatically generated">
            <a:extLst>
              <a:ext uri="{FF2B5EF4-FFF2-40B4-BE49-F238E27FC236}">
                <a16:creationId xmlns:a16="http://schemas.microsoft.com/office/drawing/2014/main" id="{9E52FDB7-E724-4522-85BC-ECF1870587F2}"/>
              </a:ext>
            </a:extLst>
          </p:cNvPr>
          <p:cNvPicPr>
            <a:picLocks noChangeAspect="1"/>
          </p:cNvPicPr>
          <p:nvPr/>
        </p:nvPicPr>
        <p:blipFill>
          <a:blip r:embed="rId8" cstate="print">
            <a:extLst>
              <a:ext uri="{28A0092B-C50C-407E-A947-70E740481C1C}">
                <a14:useLocalDpi xmlns:a14="http://schemas.microsoft.com/office/drawing/2010/main"/>
              </a:ext>
            </a:extLst>
          </a:blip>
          <a:stretch>
            <a:fillRect/>
          </a:stretch>
        </p:blipFill>
        <p:spPr>
          <a:xfrm>
            <a:off x="4512519" y="738933"/>
            <a:ext cx="794710" cy="765757"/>
          </a:xfrm>
          <a:prstGeom prst="rect">
            <a:avLst/>
          </a:prstGeom>
        </p:spPr>
      </p:pic>
      <p:pic>
        <p:nvPicPr>
          <p:cNvPr id="8" name="Picture 3" descr="A grey text with a circle&#10;&#10;AI-generated content may be incorrect.">
            <a:extLst>
              <a:ext uri="{FF2B5EF4-FFF2-40B4-BE49-F238E27FC236}">
                <a16:creationId xmlns:a16="http://schemas.microsoft.com/office/drawing/2014/main" id="{1A375971-E293-47EB-9FE1-E36E3A795C2F}"/>
              </a:ext>
            </a:extLst>
          </p:cNvPr>
          <p:cNvPicPr>
            <a:picLocks noChangeAspect="1"/>
          </p:cNvPicPr>
          <p:nvPr/>
        </p:nvPicPr>
        <p:blipFill>
          <a:blip r:embed="rId9" cstate="print">
            <a:extLst>
              <a:ext uri="{28A0092B-C50C-407E-A947-70E740481C1C}">
                <a14:useLocalDpi xmlns:a14="http://schemas.microsoft.com/office/drawing/2010/main"/>
              </a:ext>
            </a:extLst>
          </a:blip>
          <a:stretch>
            <a:fillRect/>
          </a:stretch>
        </p:blipFill>
        <p:spPr>
          <a:xfrm>
            <a:off x="5742770" y="1034240"/>
            <a:ext cx="1487138" cy="354949"/>
          </a:xfrm>
          <a:prstGeom prst="rect">
            <a:avLst/>
          </a:prstGeom>
        </p:spPr>
      </p:pic>
      <p:sp>
        <p:nvSpPr>
          <p:cNvPr id="9" name="Textplatzhalter 14">
            <a:extLst>
              <a:ext uri="{FF2B5EF4-FFF2-40B4-BE49-F238E27FC236}">
                <a16:creationId xmlns:a16="http://schemas.microsoft.com/office/drawing/2014/main" id="{C6248199-6A28-4230-B5A7-393D5DAA2713}"/>
              </a:ext>
            </a:extLst>
          </p:cNvPr>
          <p:cNvSpPr txBox="1">
            <a:spLocks/>
          </p:cNvSpPr>
          <p:nvPr/>
        </p:nvSpPr>
        <p:spPr bwMode="gray">
          <a:xfrm>
            <a:off x="282919" y="1775436"/>
            <a:ext cx="4675823" cy="2480360"/>
          </a:xfrm>
          <a:prstGeom prst="rect">
            <a:avLst/>
          </a:prstGeom>
        </p:spPr>
        <p:txBody>
          <a:bodyPr/>
          <a:lstStyle>
            <a:lvl1pPr marL="0" indent="0" algn="l" defTabSz="685800" rtl="0" eaLnBrk="1" latinLnBrk="0" hangingPunct="1">
              <a:lnSpc>
                <a:spcPct val="90000"/>
              </a:lnSpc>
              <a:spcBef>
                <a:spcPts val="600"/>
              </a:spcBef>
              <a:buFont typeface="Arial" panose="020B0604020202020204" pitchFamily="34" charset="0"/>
              <a:buNone/>
              <a:defRPr lang="de-DE" sz="1200" kern="1200" dirty="0" smtClean="0">
                <a:solidFill>
                  <a:schemeClr val="tx1"/>
                </a:solidFill>
                <a:latin typeface="+mn-lt"/>
                <a:ea typeface="+mn-ea"/>
                <a:cs typeface="+mn-cs"/>
              </a:defRPr>
            </a:lvl1pPr>
            <a:lvl2pPr marL="180975" indent="-180975" algn="l" defTabSz="685800" rtl="0" eaLnBrk="1" latinLnBrk="0" hangingPunct="1">
              <a:lnSpc>
                <a:spcPct val="90000"/>
              </a:lnSpc>
              <a:spcBef>
                <a:spcPts val="600"/>
              </a:spcBef>
              <a:buClr>
                <a:schemeClr val="accent1"/>
              </a:buClr>
              <a:buFont typeface="Wingdings" panose="05000000000000000000" pitchFamily="2" charset="2"/>
              <a:buChar char="§"/>
              <a:defRPr lang="de-DE" sz="1200" kern="1200" dirty="0" smtClean="0">
                <a:solidFill>
                  <a:schemeClr val="tx1"/>
                </a:solidFill>
                <a:latin typeface="+mn-lt"/>
                <a:ea typeface="+mn-ea"/>
                <a:cs typeface="+mn-cs"/>
              </a:defRPr>
            </a:lvl2pPr>
            <a:lvl3pPr marL="357188" indent="-176213" algn="l" defTabSz="685800" rtl="0" eaLnBrk="1" latinLnBrk="0" hangingPunct="1">
              <a:lnSpc>
                <a:spcPct val="90000"/>
              </a:lnSpc>
              <a:spcBef>
                <a:spcPts val="600"/>
              </a:spcBef>
              <a:buClr>
                <a:schemeClr val="accent1"/>
              </a:buClr>
              <a:buFont typeface="Symbol" panose="05050102010706020507" pitchFamily="18" charset="2"/>
              <a:buChar char="-"/>
              <a:defRPr lang="de-DE" sz="1100" kern="1200" dirty="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defTabSz="514337">
              <a:lnSpc>
                <a:spcPts val="1360"/>
              </a:lnSpc>
              <a:spcBef>
                <a:spcPts val="0"/>
              </a:spcBef>
            </a:pPr>
            <a:r>
              <a:rPr lang="en-GB" sz="1050" b="1" dirty="0">
                <a:solidFill>
                  <a:prstClr val="black"/>
                </a:solidFill>
                <a:latin typeface="Calibri" panose="020F0502020204030204"/>
              </a:rPr>
              <a:t>Deutsche Gesellschaft für Internationale </a:t>
            </a:r>
            <a:r>
              <a:rPr lang="en-GB" sz="1050" b="1" dirty="0" err="1">
                <a:solidFill>
                  <a:prstClr val="black"/>
                </a:solidFill>
                <a:latin typeface="Calibri" panose="020F0502020204030204"/>
              </a:rPr>
              <a:t>Zusammenarbeit</a:t>
            </a:r>
            <a:r>
              <a:rPr lang="en-GB" sz="1050" b="1" dirty="0">
                <a:solidFill>
                  <a:prstClr val="black"/>
                </a:solidFill>
                <a:latin typeface="Calibri" panose="020F0502020204030204"/>
              </a:rPr>
              <a:t> (GIZ)</a:t>
            </a:r>
          </a:p>
          <a:p>
            <a:pPr defTabSz="514337">
              <a:lnSpc>
                <a:spcPts val="1360"/>
              </a:lnSpc>
              <a:spcBef>
                <a:spcPts val="0"/>
              </a:spcBef>
            </a:pPr>
            <a:r>
              <a:rPr lang="en-GB" sz="1050" dirty="0">
                <a:solidFill>
                  <a:prstClr val="black"/>
                </a:solidFill>
                <a:latin typeface="Calibri" panose="020F0502020204030204"/>
              </a:rPr>
              <a:t>Martina Kolb / </a:t>
            </a:r>
            <a:r>
              <a:rPr lang="en-GB" sz="1050" dirty="0" err="1">
                <a:solidFill>
                  <a:prstClr val="black"/>
                </a:solidFill>
                <a:latin typeface="Calibri" panose="020F0502020204030204"/>
              </a:rPr>
              <a:t>Martina.kolb@giz.de</a:t>
            </a:r>
            <a:endParaRPr lang="en-GB" sz="1050" dirty="0">
              <a:solidFill>
                <a:prstClr val="black"/>
              </a:solidFill>
              <a:latin typeface="Calibri" panose="020F0502020204030204"/>
            </a:endParaRPr>
          </a:p>
          <a:p>
            <a:pPr defTabSz="514337">
              <a:spcBef>
                <a:spcPts val="0"/>
              </a:spcBef>
            </a:pPr>
            <a:endParaRPr lang="en-GB" sz="1050" dirty="0">
              <a:solidFill>
                <a:prstClr val="black"/>
              </a:solidFill>
              <a:latin typeface="Calibri" panose="020F0502020204030204"/>
            </a:endParaRPr>
          </a:p>
          <a:p>
            <a:pPr defTabSz="514337">
              <a:lnSpc>
                <a:spcPts val="1360"/>
              </a:lnSpc>
              <a:spcBef>
                <a:spcPts val="0"/>
              </a:spcBef>
            </a:pPr>
            <a:r>
              <a:rPr lang="en-GB" sz="1050" b="1" dirty="0">
                <a:solidFill>
                  <a:prstClr val="black"/>
                </a:solidFill>
                <a:latin typeface="Calibri" panose="020F0502020204030204"/>
              </a:rPr>
              <a:t>Regional Environmental Centre for the Caucasus (RECC)</a:t>
            </a:r>
          </a:p>
          <a:p>
            <a:pPr defTabSz="514337">
              <a:lnSpc>
                <a:spcPts val="1360"/>
              </a:lnSpc>
              <a:spcBef>
                <a:spcPts val="0"/>
              </a:spcBef>
            </a:pPr>
            <a:r>
              <a:rPr lang="en-GB" sz="1050" dirty="0" err="1">
                <a:solidFill>
                  <a:prstClr val="black"/>
                </a:solidFill>
                <a:latin typeface="Calibri" panose="020F0502020204030204"/>
              </a:rPr>
              <a:t>Sophiko</a:t>
            </a:r>
            <a:r>
              <a:rPr lang="en-GB" sz="1050" dirty="0">
                <a:solidFill>
                  <a:prstClr val="black"/>
                </a:solidFill>
                <a:latin typeface="Calibri" panose="020F0502020204030204"/>
              </a:rPr>
              <a:t> </a:t>
            </a:r>
            <a:r>
              <a:rPr lang="en-GB" sz="1050" dirty="0" err="1">
                <a:solidFill>
                  <a:prstClr val="black"/>
                </a:solidFill>
                <a:latin typeface="Calibri" panose="020F0502020204030204"/>
              </a:rPr>
              <a:t>Akhobadze</a:t>
            </a:r>
            <a:r>
              <a:rPr lang="en-GB" sz="1050" dirty="0">
                <a:solidFill>
                  <a:prstClr val="black"/>
                </a:solidFill>
                <a:latin typeface="Calibri" panose="020F0502020204030204"/>
              </a:rPr>
              <a:t> / </a:t>
            </a:r>
            <a:r>
              <a:rPr lang="en-GB" sz="1050" dirty="0" err="1">
                <a:solidFill>
                  <a:prstClr val="black"/>
                </a:solidFill>
                <a:latin typeface="Calibri" panose="020F0502020204030204"/>
              </a:rPr>
              <a:t>sophiko.akhobadze@rec-caucasus.org</a:t>
            </a:r>
            <a:endParaRPr lang="en-GB" sz="1050" dirty="0">
              <a:solidFill>
                <a:prstClr val="black"/>
              </a:solidFill>
              <a:latin typeface="Calibri" panose="020F0502020204030204"/>
            </a:endParaRPr>
          </a:p>
          <a:p>
            <a:pPr defTabSz="514337">
              <a:spcBef>
                <a:spcPts val="0"/>
              </a:spcBef>
            </a:pPr>
            <a:endParaRPr lang="en-GB" sz="1050" dirty="0">
              <a:solidFill>
                <a:prstClr val="black"/>
              </a:solidFill>
              <a:latin typeface="Calibri" panose="020F0502020204030204"/>
            </a:endParaRPr>
          </a:p>
          <a:p>
            <a:pPr defTabSz="514337">
              <a:lnSpc>
                <a:spcPts val="1360"/>
              </a:lnSpc>
              <a:spcBef>
                <a:spcPts val="0"/>
              </a:spcBef>
            </a:pPr>
            <a:r>
              <a:rPr lang="en-GB" sz="1050" b="1" dirty="0">
                <a:solidFill>
                  <a:prstClr val="black"/>
                </a:solidFill>
                <a:latin typeface="Calibri" panose="020F0502020204030204"/>
              </a:rPr>
              <a:t>Institute for Economics and Forecasting of the National Academy of Sciences of Ukraine (IEF)</a:t>
            </a:r>
          </a:p>
          <a:p>
            <a:pPr defTabSz="514337">
              <a:lnSpc>
                <a:spcPts val="1360"/>
              </a:lnSpc>
              <a:spcBef>
                <a:spcPts val="0"/>
              </a:spcBef>
            </a:pPr>
            <a:r>
              <a:rPr lang="en-GB" sz="1050" dirty="0">
                <a:solidFill>
                  <a:prstClr val="black"/>
                </a:solidFill>
                <a:latin typeface="Calibri" panose="020F0502020204030204"/>
              </a:rPr>
              <a:t>Oleksandr </a:t>
            </a:r>
            <a:r>
              <a:rPr lang="en-GB" sz="1050" dirty="0" err="1">
                <a:solidFill>
                  <a:prstClr val="black"/>
                </a:solidFill>
                <a:latin typeface="Calibri" panose="020F0502020204030204"/>
              </a:rPr>
              <a:t>Diachuk</a:t>
            </a:r>
            <a:r>
              <a:rPr lang="en-GB" sz="1050" dirty="0">
                <a:solidFill>
                  <a:prstClr val="black"/>
                </a:solidFill>
                <a:latin typeface="Calibri" panose="020F0502020204030204"/>
              </a:rPr>
              <a:t> / </a:t>
            </a:r>
            <a:r>
              <a:rPr lang="en-GB" sz="1050" dirty="0" err="1">
                <a:solidFill>
                  <a:prstClr val="black"/>
                </a:solidFill>
                <a:latin typeface="Calibri" panose="020F0502020204030204"/>
              </a:rPr>
              <a:t>diachuk@ief.org.ua</a:t>
            </a:r>
            <a:endParaRPr lang="en-GB" sz="1050" dirty="0">
              <a:solidFill>
                <a:prstClr val="black"/>
              </a:solidFill>
              <a:latin typeface="Calibri" panose="020F0502020204030204"/>
            </a:endParaRPr>
          </a:p>
          <a:p>
            <a:pPr defTabSz="514337">
              <a:spcBef>
                <a:spcPts val="0"/>
              </a:spcBef>
            </a:pPr>
            <a:endParaRPr lang="en-GB" sz="1050" dirty="0">
              <a:solidFill>
                <a:prstClr val="black"/>
              </a:solidFill>
              <a:latin typeface="Calibri" panose="020F0502020204030204"/>
            </a:endParaRPr>
          </a:p>
          <a:p>
            <a:pPr defTabSz="514337"/>
            <a:endParaRPr lang="en-GB" dirty="0">
              <a:solidFill>
                <a:prstClr val="black"/>
              </a:solidFill>
              <a:latin typeface="Calibri" panose="020F0502020204030204"/>
            </a:endParaRPr>
          </a:p>
        </p:txBody>
      </p:sp>
      <p:sp>
        <p:nvSpPr>
          <p:cNvPr id="10" name="Textplatzhalter 14">
            <a:extLst>
              <a:ext uri="{FF2B5EF4-FFF2-40B4-BE49-F238E27FC236}">
                <a16:creationId xmlns:a16="http://schemas.microsoft.com/office/drawing/2014/main" id="{DA122384-95DF-41F7-8E69-C56991324089}"/>
              </a:ext>
            </a:extLst>
          </p:cNvPr>
          <p:cNvSpPr txBox="1">
            <a:spLocks/>
          </p:cNvSpPr>
          <p:nvPr/>
        </p:nvSpPr>
        <p:spPr bwMode="gray">
          <a:xfrm>
            <a:off x="4972648" y="1775436"/>
            <a:ext cx="3934366" cy="2676878"/>
          </a:xfrm>
          <a:prstGeom prst="rect">
            <a:avLst/>
          </a:prstGeom>
        </p:spPr>
        <p:txBody>
          <a:bodyPr/>
          <a:lstStyle>
            <a:lvl1pPr marL="0" indent="0" algn="l" defTabSz="685800" rtl="0" eaLnBrk="1" latinLnBrk="0" hangingPunct="1">
              <a:lnSpc>
                <a:spcPct val="90000"/>
              </a:lnSpc>
              <a:spcBef>
                <a:spcPts val="600"/>
              </a:spcBef>
              <a:buFont typeface="Arial" panose="020B0604020202020204" pitchFamily="34" charset="0"/>
              <a:buNone/>
              <a:defRPr lang="de-DE" sz="1200" kern="1200" dirty="0" smtClean="0">
                <a:solidFill>
                  <a:schemeClr val="tx1"/>
                </a:solidFill>
                <a:latin typeface="+mn-lt"/>
                <a:ea typeface="+mn-ea"/>
                <a:cs typeface="+mn-cs"/>
              </a:defRPr>
            </a:lvl1pPr>
            <a:lvl2pPr marL="180975" indent="-180975" algn="l" defTabSz="685800" rtl="0" eaLnBrk="1" latinLnBrk="0" hangingPunct="1">
              <a:lnSpc>
                <a:spcPct val="90000"/>
              </a:lnSpc>
              <a:spcBef>
                <a:spcPts val="600"/>
              </a:spcBef>
              <a:buClr>
                <a:schemeClr val="accent1"/>
              </a:buClr>
              <a:buFont typeface="Wingdings" panose="05000000000000000000" pitchFamily="2" charset="2"/>
              <a:buChar char="§"/>
              <a:defRPr lang="de-DE" sz="1200" kern="1200" dirty="0" smtClean="0">
                <a:solidFill>
                  <a:schemeClr val="tx1"/>
                </a:solidFill>
                <a:latin typeface="+mn-lt"/>
                <a:ea typeface="+mn-ea"/>
                <a:cs typeface="+mn-cs"/>
              </a:defRPr>
            </a:lvl2pPr>
            <a:lvl3pPr marL="357188" indent="-176213" algn="l" defTabSz="685800" rtl="0" eaLnBrk="1" latinLnBrk="0" hangingPunct="1">
              <a:lnSpc>
                <a:spcPct val="90000"/>
              </a:lnSpc>
              <a:spcBef>
                <a:spcPts val="600"/>
              </a:spcBef>
              <a:buClr>
                <a:schemeClr val="accent1"/>
              </a:buClr>
              <a:buFont typeface="Symbol" panose="05050102010706020507" pitchFamily="18" charset="2"/>
              <a:buChar char="-"/>
              <a:defRPr lang="de-DE" sz="1100" kern="1200" dirty="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defTabSz="514337">
              <a:lnSpc>
                <a:spcPts val="1360"/>
              </a:lnSpc>
              <a:spcBef>
                <a:spcPts val="0"/>
              </a:spcBef>
            </a:pPr>
            <a:r>
              <a:rPr lang="en-GB" sz="1050" b="1" dirty="0">
                <a:solidFill>
                  <a:prstClr val="black"/>
                </a:solidFill>
                <a:latin typeface="Calibri" panose="020F0502020204030204"/>
              </a:rPr>
              <a:t>Organisation for Economic Co-operation and Development (OECD)</a:t>
            </a:r>
          </a:p>
          <a:p>
            <a:pPr defTabSz="514337">
              <a:lnSpc>
                <a:spcPts val="1360"/>
              </a:lnSpc>
              <a:spcBef>
                <a:spcPts val="0"/>
              </a:spcBef>
            </a:pPr>
            <a:r>
              <a:rPr lang="en-GB" sz="1050" dirty="0">
                <a:solidFill>
                  <a:prstClr val="black"/>
                </a:solidFill>
                <a:latin typeface="Calibri" panose="020F0502020204030204"/>
              </a:rPr>
              <a:t>Krzysztof Michalak / krzysztof.michalak@oecd.org</a:t>
            </a:r>
          </a:p>
          <a:p>
            <a:pPr defTabSz="514337">
              <a:lnSpc>
                <a:spcPts val="1360"/>
              </a:lnSpc>
              <a:spcBef>
                <a:spcPts val="0"/>
              </a:spcBef>
            </a:pPr>
            <a:r>
              <a:rPr lang="en-GB" sz="1050" dirty="0">
                <a:solidFill>
                  <a:prstClr val="black"/>
                </a:solidFill>
                <a:latin typeface="Calibri" panose="020F0502020204030204"/>
              </a:rPr>
              <a:t>Isabella </a:t>
            </a:r>
            <a:r>
              <a:rPr lang="en-GB" sz="1050" dirty="0" err="1">
                <a:solidFill>
                  <a:prstClr val="black"/>
                </a:solidFill>
                <a:latin typeface="Calibri" panose="020F0502020204030204"/>
              </a:rPr>
              <a:t>Neuweg</a:t>
            </a:r>
            <a:r>
              <a:rPr lang="en-GB" sz="1050" dirty="0">
                <a:solidFill>
                  <a:prstClr val="black"/>
                </a:solidFill>
                <a:latin typeface="Calibri" panose="020F0502020204030204"/>
              </a:rPr>
              <a:t> / Isabella.neuweg@oecd.org</a:t>
            </a:r>
          </a:p>
          <a:p>
            <a:pPr defTabSz="514337">
              <a:lnSpc>
                <a:spcPts val="1360"/>
              </a:lnSpc>
              <a:spcBef>
                <a:spcPts val="0"/>
              </a:spcBef>
            </a:pPr>
            <a:r>
              <a:rPr lang="en-GB" sz="1050" dirty="0">
                <a:solidFill>
                  <a:prstClr val="black"/>
                </a:solidFill>
                <a:latin typeface="Calibri" panose="020F0502020204030204"/>
              </a:rPr>
              <a:t>Fernando Antunez / Fernando.antunez@oecd.org</a:t>
            </a:r>
          </a:p>
          <a:p>
            <a:pPr defTabSz="514337">
              <a:spcBef>
                <a:spcPts val="0"/>
              </a:spcBef>
            </a:pPr>
            <a:endParaRPr lang="en-GB" sz="1050" dirty="0">
              <a:solidFill>
                <a:prstClr val="black"/>
              </a:solidFill>
              <a:latin typeface="Calibri" panose="020F0502020204030204"/>
            </a:endParaRPr>
          </a:p>
          <a:p>
            <a:pPr defTabSz="514337">
              <a:lnSpc>
                <a:spcPts val="1360"/>
              </a:lnSpc>
              <a:spcBef>
                <a:spcPts val="0"/>
              </a:spcBef>
            </a:pPr>
            <a:r>
              <a:rPr lang="en-GB" sz="1050" b="1" dirty="0">
                <a:solidFill>
                  <a:prstClr val="black"/>
                </a:solidFill>
                <a:latin typeface="Calibri" panose="020F0502020204030204"/>
              </a:rPr>
              <a:t>European Business Association (EBA) Moldova</a:t>
            </a:r>
          </a:p>
          <a:p>
            <a:pPr defTabSz="514337">
              <a:lnSpc>
                <a:spcPts val="1360"/>
              </a:lnSpc>
              <a:spcBef>
                <a:spcPts val="0"/>
              </a:spcBef>
            </a:pPr>
            <a:r>
              <a:rPr lang="en-GB" sz="1050" dirty="0">
                <a:solidFill>
                  <a:prstClr val="black"/>
                </a:solidFill>
                <a:latin typeface="Calibri" panose="020F0502020204030204"/>
              </a:rPr>
              <a:t>Mariana </a:t>
            </a:r>
            <a:r>
              <a:rPr lang="en-GB" sz="1050" dirty="0" err="1">
                <a:solidFill>
                  <a:prstClr val="black"/>
                </a:solidFill>
                <a:latin typeface="Calibri" panose="020F0502020204030204"/>
              </a:rPr>
              <a:t>Rufa</a:t>
            </a:r>
            <a:r>
              <a:rPr lang="en-GB" sz="1050" dirty="0">
                <a:solidFill>
                  <a:prstClr val="black"/>
                </a:solidFill>
                <a:latin typeface="Calibri" panose="020F0502020204030204"/>
              </a:rPr>
              <a:t> / </a:t>
            </a:r>
            <a:r>
              <a:rPr lang="en-GB" sz="1050" dirty="0" err="1">
                <a:solidFill>
                  <a:prstClr val="black"/>
                </a:solidFill>
                <a:latin typeface="Calibri" panose="020F0502020204030204"/>
              </a:rPr>
              <a:t>mariana.rufa@eba.md</a:t>
            </a:r>
            <a:endParaRPr lang="en-GB" sz="1050" dirty="0">
              <a:solidFill>
                <a:prstClr val="black"/>
              </a:solidFill>
              <a:latin typeface="Calibri" panose="020F0502020204030204"/>
            </a:endParaRPr>
          </a:p>
          <a:p>
            <a:pPr defTabSz="514337">
              <a:spcBef>
                <a:spcPts val="0"/>
              </a:spcBef>
            </a:pPr>
            <a:endParaRPr lang="en-GB" sz="1050" dirty="0">
              <a:solidFill>
                <a:prstClr val="black"/>
              </a:solidFill>
              <a:latin typeface="Calibri" panose="020F0502020204030204"/>
            </a:endParaRPr>
          </a:p>
          <a:p>
            <a:pPr defTabSz="514337">
              <a:spcBef>
                <a:spcPts val="0"/>
              </a:spcBef>
            </a:pPr>
            <a:endParaRPr lang="en-GB" sz="1050" dirty="0">
              <a:solidFill>
                <a:prstClr val="black"/>
              </a:solidFill>
              <a:latin typeface="Calibri" panose="020F0502020204030204"/>
            </a:endParaRPr>
          </a:p>
          <a:p>
            <a:pPr defTabSz="514337"/>
            <a:endParaRPr lang="en-GB" dirty="0">
              <a:solidFill>
                <a:prstClr val="black"/>
              </a:solidFill>
              <a:latin typeface="Calibri" panose="020F0502020204030204"/>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55B587"/>
        </a:solidFill>
        <a:effectLst/>
      </p:bgPr>
    </p:bg>
    <p:spTree>
      <p:nvGrpSpPr>
        <p:cNvPr id="1" name="Shape 81"/>
        <p:cNvGrpSpPr/>
        <p:nvPr/>
      </p:nvGrpSpPr>
      <p:grpSpPr>
        <a:xfrm>
          <a:off x="0" y="0"/>
          <a:ext cx="0" cy="0"/>
          <a:chOff x="0" y="0"/>
          <a:chExt cx="0" cy="0"/>
        </a:xfrm>
      </p:grpSpPr>
      <p:pic>
        <p:nvPicPr>
          <p:cNvPr id="82" name="Google Shape;82;p5" title="PROGRESS presentation header 2.png"/>
          <p:cNvPicPr preferRelativeResize="0"/>
          <p:nvPr/>
        </p:nvPicPr>
        <p:blipFill rotWithShape="1">
          <a:blip r:embed="rId3">
            <a:alphaModFix/>
          </a:blip>
          <a:srcRect/>
          <a:stretch/>
        </p:blipFill>
        <p:spPr>
          <a:xfrm>
            <a:off x="0" y="141725"/>
            <a:ext cx="9144003" cy="683121"/>
          </a:xfrm>
          <a:prstGeom prst="rect">
            <a:avLst/>
          </a:prstGeom>
          <a:noFill/>
          <a:ln>
            <a:noFill/>
          </a:ln>
        </p:spPr>
      </p:pic>
      <p:sp>
        <p:nvSpPr>
          <p:cNvPr id="2" name="Google Shape;65;p2">
            <a:extLst>
              <a:ext uri="{FF2B5EF4-FFF2-40B4-BE49-F238E27FC236}">
                <a16:creationId xmlns:a16="http://schemas.microsoft.com/office/drawing/2014/main" id="{65F6C175-C738-756C-8DC7-8EB1C05C947E}"/>
              </a:ext>
            </a:extLst>
          </p:cNvPr>
          <p:cNvSpPr txBox="1"/>
          <p:nvPr/>
        </p:nvSpPr>
        <p:spPr>
          <a:xfrm>
            <a:off x="2562852" y="2402671"/>
            <a:ext cx="5836500" cy="558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4100"/>
              <a:buFont typeface="Arial"/>
              <a:buNone/>
            </a:pPr>
            <a:r>
              <a:rPr lang="en" sz="4100" b="1" i="0" u="none" strike="noStrike" cap="none" dirty="0">
                <a:solidFill>
                  <a:schemeClr val="lt1"/>
                </a:solidFill>
                <a:latin typeface="Noto Sans"/>
                <a:ea typeface="Noto Sans"/>
                <a:cs typeface="Noto Sans"/>
                <a:sym typeface="Noto Sans"/>
              </a:rPr>
              <a:t>Thank you</a:t>
            </a:r>
            <a:endParaRPr sz="4100" b="1" i="0" u="none" strike="noStrike" cap="none" dirty="0">
              <a:solidFill>
                <a:schemeClr val="lt1"/>
              </a:solidFill>
              <a:latin typeface="Noto Sans"/>
              <a:ea typeface="Noto Sans"/>
              <a:cs typeface="Noto Sans"/>
              <a:sym typeface="Noto Sans"/>
            </a:endParaRPr>
          </a:p>
        </p:txBody>
      </p:sp>
      <p:pic>
        <p:nvPicPr>
          <p:cNvPr id="5" name="Рисунок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57898" y="4466289"/>
            <a:ext cx="520342" cy="520342"/>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96ca51fa-53fe-4b73-aed2-3132f6d866a6" xsi:nil="true"/>
    <lcf76f155ced4ddcb4097134ff3c332f xmlns="42e17de2-fb2d-4272-85f5-0b5720f71899">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86F17BCA07683C4180F4BB325CE4B0F6" ma:contentTypeVersion="12" ma:contentTypeDescription="Ein neues Dokument erstellen." ma:contentTypeScope="" ma:versionID="c615ac180efa426ee890ed5a21df2cda">
  <xsd:schema xmlns:xsd="http://www.w3.org/2001/XMLSchema" xmlns:xs="http://www.w3.org/2001/XMLSchema" xmlns:p="http://schemas.microsoft.com/office/2006/metadata/properties" xmlns:ns2="42e17de2-fb2d-4272-85f5-0b5720f71899" xmlns:ns3="96ca51fa-53fe-4b73-aed2-3132f6d866a6" targetNamespace="http://schemas.microsoft.com/office/2006/metadata/properties" ma:root="true" ma:fieldsID="00f03fa92827ea5ff7548a1cfb871370" ns2:_="" ns3:_="">
    <xsd:import namespace="42e17de2-fb2d-4272-85f5-0b5720f71899"/>
    <xsd:import namespace="96ca51fa-53fe-4b73-aed2-3132f6d866a6"/>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2e17de2-fb2d-4272-85f5-0b5720f71899"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Bildmarkierungen" ma:readOnly="false" ma:fieldId="{5cf76f15-5ced-4ddc-b409-7134ff3c332f}" ma:taxonomyMulti="true" ma:sspId="0aed264e-563a-469a-8ebe-271e849ec10c"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6ca51fa-53fe-4b73-aed2-3132f6d866a6"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b2d7d31f-3d9e-4d96-bc7b-2beb8dac0ef7}" ma:internalName="TaxCatchAll" ma:showField="CatchAllData" ma:web="96ca51fa-53fe-4b73-aed2-3132f6d866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2D9D108-48F6-4AD3-82C4-E00320CE5AD9}">
  <ds:schemaRefs>
    <ds:schemaRef ds:uri="http://schemas.microsoft.com/sharepoint/v3/contenttype/forms"/>
  </ds:schemaRefs>
</ds:datastoreItem>
</file>

<file path=customXml/itemProps2.xml><?xml version="1.0" encoding="utf-8"?>
<ds:datastoreItem xmlns:ds="http://schemas.openxmlformats.org/officeDocument/2006/customXml" ds:itemID="{50C13BF3-A70F-4BEF-A262-60E0C3293AA6}">
  <ds:schemaRefs>
    <ds:schemaRef ds:uri="http://schemas.microsoft.com/office/2006/metadata/properties"/>
    <ds:schemaRef ds:uri="http://schemas.microsoft.com/office/infopath/2007/PartnerControls"/>
    <ds:schemaRef ds:uri="96ca51fa-53fe-4b73-aed2-3132f6d866a6"/>
    <ds:schemaRef ds:uri="42e17de2-fb2d-4272-85f5-0b5720f71899"/>
  </ds:schemaRefs>
</ds:datastoreItem>
</file>

<file path=customXml/itemProps3.xml><?xml version="1.0" encoding="utf-8"?>
<ds:datastoreItem xmlns:ds="http://schemas.openxmlformats.org/officeDocument/2006/customXml" ds:itemID="{3065B14A-CF30-4D48-8D6C-E47EA18053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2e17de2-fb2d-4272-85f5-0b5720f71899"/>
    <ds:schemaRef ds:uri="96ca51fa-53fe-4b73-aed2-3132f6d866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996</TotalTime>
  <Words>462</Words>
  <Application>Microsoft Office PowerPoint</Application>
  <PresentationFormat>Экран (16:9)</PresentationFormat>
  <Paragraphs>53</Paragraphs>
  <Slides>6</Slides>
  <Notes>6</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6</vt:i4>
      </vt:variant>
    </vt:vector>
  </HeadingPairs>
  <TitlesOfParts>
    <vt:vector size="13" baseType="lpstr">
      <vt:lpstr>Noto Sans</vt:lpstr>
      <vt:lpstr>Calibri</vt:lpstr>
      <vt:lpstr>Arial</vt:lpstr>
      <vt:lpstr>Aptos</vt:lpstr>
      <vt:lpstr>Courier New</vt:lpstr>
      <vt:lpstr>Wingdings</vt:lpstr>
      <vt:lpstr>Simple Light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Oleksandr Diachuk</dc:creator>
  <cp:lastModifiedBy>Olga</cp:lastModifiedBy>
  <cp:revision>71</cp:revision>
  <dcterms:modified xsi:type="dcterms:W3CDTF">2025-12-10T21:11:12Z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0x01010086F17BCA07683C4180F4BB325CE4B0F6</vt:lpwstr>
  </property>
  <property fmtid="{D5CDD505-2E9C-101B-9397-08002B2CF9AE}" pid="3" name="Order">
    <vt:r8>302100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MediaServiceImageTags">
    <vt:lpwstr/>
  </property>
</Properties>
</file>