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7"/>
    <p:sldMasterId id="2147483674" r:id="rId8"/>
  </p:sldMasterIdLst>
  <p:notesMasterIdLst>
    <p:notesMasterId r:id="rId20"/>
  </p:notesMasterIdLst>
  <p:sldIdLst>
    <p:sldId id="611" r:id="rId9"/>
    <p:sldId id="620" r:id="rId10"/>
    <p:sldId id="2146847031" r:id="rId11"/>
    <p:sldId id="2146846962" r:id="rId12"/>
    <p:sldId id="2146846955" r:id="rId13"/>
    <p:sldId id="2146846969" r:id="rId14"/>
    <p:sldId id="284" r:id="rId15"/>
    <p:sldId id="2146846965" r:id="rId16"/>
    <p:sldId id="2146846972" r:id="rId17"/>
    <p:sldId id="2146846975" r:id="rId18"/>
    <p:sldId id="2146846983" r:id="rId1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userDrawn="1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2D0B28-A482-D56D-FAA5-32736DC4E8BB}" name="KAROUSAKIS Katia, ENV/CBW" initials="KKE" userId="S::Katia.KAROUSAKIS@oecd.org::4d408e8a-7bc7-45fd-aa53-07554fa35337" providerId="AD"/>
  <p188:author id="{62011445-B8E2-2A58-9D97-4E48BE702B46}" name="ZIEBINSKA Urszula, TAD/ARP" initials="ZUT" userId="S::Urszula.ZIEBINSKA@oecd.org::dc4cf179-8244-4b66-be43-1c74baa4f711" providerId="AD"/>
  <p188:author id="{95CED483-E51D-5AC7-B350-5131EF80E381}" name="VALIN Hugo, TAD/ARP" initials="VHT" userId="S::Hugo.VALIN@oecd.org::77d4791b-de04-4aa2-bfa8-8db6869ba0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FD"/>
    <a:srgbClr val="792047"/>
    <a:srgbClr val="9B4867"/>
    <a:srgbClr val="DCE6F2"/>
    <a:srgbClr val="098AAD"/>
    <a:srgbClr val="060606"/>
    <a:srgbClr val="000000"/>
    <a:srgbClr val="95CAFB"/>
    <a:srgbClr val="B381D9"/>
    <a:srgbClr val="0AB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4" autoAdjust="0"/>
    <p:restoredTop sz="90799" autoAdjust="0"/>
  </p:normalViewPr>
  <p:slideViewPr>
    <p:cSldViewPr snapToGrid="0">
      <p:cViewPr varScale="1">
        <p:scale>
          <a:sx n="100" d="100"/>
          <a:sy n="100" d="100"/>
        </p:scale>
        <p:origin x="1332" y="90"/>
      </p:cViewPr>
      <p:guideLst>
        <p:guide orient="horz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ain.oecd.org\Homedir4\VALIN_H\Work\Projects\EnvtImpact\Analysis\PSE_structure_M&amp;E_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55179558011051"/>
          <c:y val="9.1861344918092155E-2"/>
          <c:w val="0.70605110497237578"/>
          <c:h val="0.75343940628111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Sheet3!$H$25</c:f>
              <c:strCache>
                <c:ptCount val="1"/>
                <c:pt idx="0">
                  <c:v>A1 - Market price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Sheet3!$I$25:$J$25</c:f>
              <c:numCache>
                <c:formatCode>General</c:formatCode>
                <c:ptCount val="2"/>
                <c:pt idx="0" formatCode="#,##0">
                  <c:v>89604.952900958859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F-4DC1-9622-FD7C7FDE41A7}"/>
            </c:ext>
          </c:extLst>
        </c:ser>
        <c:ser>
          <c:idx val="1"/>
          <c:order val="1"/>
          <c:tx>
            <c:strRef>
              <c:f>Sheet3!$H$26</c:f>
              <c:strCache>
                <c:ptCount val="1"/>
                <c:pt idx="0">
                  <c:v>A2 - Output-based payments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Sheet3!$I$26:$J$26</c:f>
              <c:numCache>
                <c:formatCode>#,##0</c:formatCode>
                <c:ptCount val="2"/>
                <c:pt idx="1">
                  <c:v>11481.276690808043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F-4DC1-9622-FD7C7FDE41A7}"/>
            </c:ext>
          </c:extLst>
        </c:ser>
        <c:ser>
          <c:idx val="2"/>
          <c:order val="2"/>
          <c:tx>
            <c:strRef>
              <c:f>Sheet3!$H$27</c:f>
              <c:strCache>
                <c:ptCount val="1"/>
                <c:pt idx="0">
                  <c:v>B1 - Variable input-based payments</c:v>
                </c:pt>
              </c:strCache>
            </c:strRef>
          </c:tx>
          <c:spPr>
            <a:solidFill>
              <a:srgbClr val="DB6413"/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Sheet3!$I$27:$J$27</c:f>
              <c:numCache>
                <c:formatCode>#,##0</c:formatCode>
                <c:ptCount val="2"/>
                <c:pt idx="1">
                  <c:v>11943.28083194909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CF-4DC1-9622-FD7C7FDE41A7}"/>
            </c:ext>
          </c:extLst>
        </c:ser>
        <c:ser>
          <c:idx val="3"/>
          <c:order val="3"/>
          <c:tx>
            <c:strRef>
              <c:f>Sheet3!$H$28</c:f>
              <c:strCache>
                <c:ptCount val="1"/>
                <c:pt idx="0">
                  <c:v>B2 - Fixed capital formation-based payments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Sheet3!$I$28:$J$28</c:f>
              <c:numCache>
                <c:formatCode>#,##0</c:formatCode>
                <c:ptCount val="2"/>
                <c:pt idx="1">
                  <c:v>10288.770537692129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CF-4DC1-9622-FD7C7FDE41A7}"/>
            </c:ext>
          </c:extLst>
        </c:ser>
        <c:ser>
          <c:idx val="4"/>
          <c:order val="4"/>
          <c:tx>
            <c:strRef>
              <c:f>Sheet3!$H$29</c:f>
              <c:strCache>
                <c:ptCount val="1"/>
                <c:pt idx="0">
                  <c:v>B3 - On-farm services-based payments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Sheet3!$I$29:$J$29</c:f>
              <c:numCache>
                <c:formatCode>#,##0</c:formatCode>
                <c:ptCount val="2"/>
                <c:pt idx="1">
                  <c:v>9317.0581571080183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CF-4DC1-9622-FD7C7FDE41A7}"/>
            </c:ext>
          </c:extLst>
        </c:ser>
        <c:ser>
          <c:idx val="12"/>
          <c:order val="5"/>
          <c:tx>
            <c:strRef>
              <c:f>Sheet3!$H$30</c:f>
              <c:strCache>
                <c:ptCount val="1"/>
                <c:pt idx="0">
                  <c:v>C1 - Current area-based payments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Sheet3!$I$30:$J$30</c:f>
              <c:numCache>
                <c:formatCode>#,##0</c:formatCode>
                <c:ptCount val="2"/>
                <c:pt idx="1">
                  <c:v>41626.664265185194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CF-4DC1-9622-FD7C7FDE41A7}"/>
            </c:ext>
          </c:extLst>
        </c:ser>
        <c:ser>
          <c:idx val="13"/>
          <c:order val="6"/>
          <c:tx>
            <c:strRef>
              <c:f>Sheet3!$H$31</c:f>
              <c:strCache>
                <c:ptCount val="1"/>
                <c:pt idx="0">
                  <c:v>C1 - Current animal-based payments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Sheet3!$I$31:$J$31</c:f>
              <c:numCache>
                <c:formatCode>#,##0</c:formatCode>
                <c:ptCount val="2"/>
                <c:pt idx="1">
                  <c:v>9431.3768017800976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CF-4DC1-9622-FD7C7FDE41A7}"/>
            </c:ext>
          </c:extLst>
        </c:ser>
        <c:ser>
          <c:idx val="5"/>
          <c:order val="7"/>
          <c:tx>
            <c:strRef>
              <c:f>Sheet3!$H$32</c:f>
              <c:strCache>
                <c:ptCount val="1"/>
                <c:pt idx="0">
                  <c:v>C2 - Current receipt/income-based payments</c:v>
                </c:pt>
              </c:strCache>
            </c:strRef>
          </c:tx>
          <c:spPr>
            <a:solidFill>
              <a:srgbClr val="F8FFD1"/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Sheet3!$I$32:$J$32</c:f>
              <c:numCache>
                <c:formatCode>#,##0</c:formatCode>
                <c:ptCount val="2"/>
                <c:pt idx="1">
                  <c:v>4994.40049659958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CF-4DC1-9622-FD7C7FDE41A7}"/>
            </c:ext>
          </c:extLst>
        </c:ser>
        <c:ser>
          <c:idx val="6"/>
          <c:order val="8"/>
          <c:tx>
            <c:strRef>
              <c:f>Sheet3!$H$33</c:f>
              <c:strCache>
                <c:ptCount val="1"/>
                <c:pt idx="0">
                  <c:v>D - Non-current A/An/R/I payments (production required)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Sheet3!$I$33:$J$33</c:f>
              <c:numCache>
                <c:formatCode>#,##0</c:formatCode>
                <c:ptCount val="2"/>
                <c:pt idx="1">
                  <c:v>2154.2141667066826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CF-4DC1-9622-FD7C7FDE41A7}"/>
            </c:ext>
          </c:extLst>
        </c:ser>
        <c:ser>
          <c:idx val="7"/>
          <c:order val="9"/>
          <c:tx>
            <c:strRef>
              <c:f>Sheet3!$H$34</c:f>
              <c:strCache>
                <c:ptCount val="1"/>
                <c:pt idx="0">
                  <c:v>E - Non-current A/An/R/I payments (production not required)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Sheet3!$I$34:$J$34</c:f>
              <c:numCache>
                <c:formatCode>#,##0</c:formatCode>
                <c:ptCount val="2"/>
                <c:pt idx="1">
                  <c:v>53875.074416863376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CF-4DC1-9622-FD7C7FDE41A7}"/>
            </c:ext>
          </c:extLst>
        </c:ser>
        <c:ser>
          <c:idx val="8"/>
          <c:order val="10"/>
          <c:tx>
            <c:strRef>
              <c:f>Sheet3!$H$35</c:f>
              <c:strCache>
                <c:ptCount val="1"/>
                <c:pt idx="0">
                  <c:v>F1 - Long-term resource retirement payments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Sheet3!$I$35:$J$35</c:f>
              <c:numCache>
                <c:formatCode>#,##0</c:formatCode>
                <c:ptCount val="2"/>
                <c:pt idx="1">
                  <c:v>3348.4801331130152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CF-4DC1-9622-FD7C7FDE41A7}"/>
            </c:ext>
          </c:extLst>
        </c:ser>
        <c:ser>
          <c:idx val="9"/>
          <c:order val="11"/>
          <c:tx>
            <c:strRef>
              <c:f>Sheet3!$H$36</c:f>
              <c:strCache>
                <c:ptCount val="1"/>
                <c:pt idx="0">
                  <c:v>F2 - Non-commodity output-based payments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Sheet3!$I$36:$J$36</c:f>
              <c:numCache>
                <c:formatCode>#,##0</c:formatCode>
                <c:ptCount val="2"/>
                <c:pt idx="1">
                  <c:v>1692.2609795607159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CF-4DC1-9622-FD7C7FDE41A7}"/>
            </c:ext>
          </c:extLst>
        </c:ser>
        <c:ser>
          <c:idx val="10"/>
          <c:order val="12"/>
          <c:tx>
            <c:strRef>
              <c:f>Sheet3!$H$37</c:f>
              <c:strCache>
                <c:ptCount val="1"/>
                <c:pt idx="0">
                  <c:v>F3 - Other non-commodity criteria payments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Sheet3!$I$37:$J$37</c:f>
              <c:numCache>
                <c:formatCode>#,##0</c:formatCode>
                <c:ptCount val="2"/>
                <c:pt idx="1">
                  <c:v>112.75180616130072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CF-4DC1-9622-FD7C7FDE41A7}"/>
            </c:ext>
          </c:extLst>
        </c:ser>
        <c:ser>
          <c:idx val="11"/>
          <c:order val="13"/>
          <c:tx>
            <c:strRef>
              <c:f>Sheet3!$H$38</c:f>
              <c:strCache>
                <c:ptCount val="1"/>
                <c:pt idx="0">
                  <c:v>G - Miscellaneous payments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Sheet3!$I$23:$J$24</c:f>
              <c:multiLvlStrCache>
                <c:ptCount val="2"/>
                <c:lvl>
                  <c:pt idx="0">
                    <c:v>MPS</c:v>
                  </c:pt>
                  <c:pt idx="1">
                    <c:v>Budgetary</c:v>
                  </c:pt>
                </c:lvl>
                <c:lvl>
                  <c:pt idx="0">
                    <c:v>OECD</c:v>
                  </c:pt>
                </c:lvl>
              </c:multiLvlStrCache>
            </c:multiLvlStrRef>
          </c:cat>
          <c:val>
            <c:numRef>
              <c:f>Sheet3!$I$38:$J$38</c:f>
              <c:numCache>
                <c:formatCode>#,##0</c:formatCode>
                <c:ptCount val="2"/>
                <c:pt idx="1">
                  <c:v>602.13122136325239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CF-4DC1-9622-FD7C7FDE4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508304"/>
        <c:axId val="1242407439"/>
      </c:barChart>
      <c:catAx>
        <c:axId val="167450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242407439"/>
        <c:crosses val="autoZero"/>
        <c:auto val="1"/>
        <c:lblAlgn val="ctr"/>
        <c:lblOffset val="100"/>
        <c:noMultiLvlLbl val="0"/>
      </c:catAx>
      <c:valAx>
        <c:axId val="1242407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Billion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74508304"/>
        <c:crosses val="autoZero"/>
        <c:crossBetween val="between"/>
        <c:dispUnits>
          <c:builtInUnit val="thousands"/>
        </c:dispUnits>
      </c:valAx>
      <c:spPr>
        <a:solidFill>
          <a:srgbClr val="F0F4FA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24D7865-AE4D-4DE7-A221-BA671B4A2F0A}" type="datetimeFigureOut">
              <a:rPr lang="en-US" smtClean="0"/>
              <a:t>10-Dec-2025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ED98AAC-8CD5-46AB-AC37-E921477E9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98AAC-8CD5-46AB-AC37-E921477E90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214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0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2D98B3-E8A8-4645-A2E5-1E7126D471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1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50EA5-A841-49D2-82FA-B33359C9F6A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25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30EAB-186E-4C45-9BBE-27C85144DF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1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3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600" dirty="0"/>
              <a:t>One of the key outcomes of our work is a structured framework that  helps to identify the potential environmental harm or benefits of various forms of support measures. This framework integrates: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Generic characteristics of payments: such as instrument category, type of production or input being targeted, and environmental provisions attached to the support – potentially harmful, beneficial or neutral.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And Contextual elements: such as current state of natural resources and farming conditions, as well as, environmental policies – effectively harmful, beneficial or neutral.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98AAC-8CD5-46AB-AC37-E921477E9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22715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92C55244-2FCE-4A5E-9F87-35E44295806F}" type="datetimeFigureOut">
              <a:rPr lang="en-US" smtClean="0"/>
              <a:t>10-Dec-2025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505B7F9-BE8C-4784-B768-40CE271D1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F67C03C-BC53-4041-B967-B30ABF91625F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D927121-47AB-4153-B71B-0AB022A3B3B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85414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235A-8D33-5691-B10C-763054B2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200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D9B2F-E78C-ADDB-094B-82C4021D19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9562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6806777-693C-B657-F0E0-1BEE92835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2584" y="4365225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name and date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AF7F5AF-5DFA-ED52-B208-7E2A875D7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2583" y="5053503"/>
            <a:ext cx="7017951" cy="562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 to add 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356922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11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36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5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42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7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41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DD2F9EE-D53B-4479-242B-DEB66AEA2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0388"/>
            <a:ext cx="9144000" cy="562638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5AF8B6-158B-C23C-F45C-5F32A1A1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6761"/>
            <a:ext cx="9144000" cy="18452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D26E8-E698-BE0D-7278-1C26B17D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D79016-7B72-2BC5-4358-2466E8E82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070F-AD5E-8D9A-4E27-C4EF5982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825625"/>
            <a:ext cx="10108275" cy="4351338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 marL="1143000" indent="-228600">
              <a:buFont typeface="Noto Sans" panose="020B0502040504020204" pitchFamily="34"/>
              <a:buChar char="‒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D6FBE-2755-7ECD-0AB6-730334E1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0300-E362-CF7B-92A9-05B78767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F51625-EDA4-CF0E-8D83-4D2B77FA9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1084" y="1825625"/>
            <a:ext cx="3722716" cy="477000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597368-2A2A-C81E-DFD5-D4E3900ABC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534AE08-57B3-CBC6-FB32-CF32CEDA5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DE21-B1D1-3859-022D-2DF0247B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4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209C-1271-DB76-6F9C-02A711BB5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24" y="1825625"/>
            <a:ext cx="4774275" cy="4351338"/>
          </a:xfrm>
        </p:spPr>
        <p:txBody>
          <a:bodyPr/>
          <a:lstStyle>
            <a:lvl1pPr marL="0" indent="0">
              <a:buFontTx/>
              <a:buNone/>
              <a:defRPr sz="2400" b="0"/>
            </a:lvl1pPr>
            <a:lvl3pPr marL="1257300" indent="-3429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592DC-6994-3E4A-C19D-2BE635E90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524" y="1825625"/>
            <a:ext cx="4774275" cy="4351338"/>
          </a:xfrm>
        </p:spPr>
        <p:txBody>
          <a:bodyPr/>
          <a:lstStyle>
            <a:lvl1pPr marL="0" indent="0">
              <a:buNone/>
              <a:defRPr sz="2400" b="0"/>
            </a:lvl1pPr>
            <a:lvl3pPr marL="1143000" indent="-228600">
              <a:buFont typeface="Noto Sans" panose="020B0502040504020204" pitchFamily="34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F46A3A-AD14-0BF1-1402-761C99CA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E69C07-2762-17FA-AF47-E6FD1FE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4370CCD-A30A-4238-331E-4FB5BB20D9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6FE-0967-2C7A-B3AF-57FFA2BAFB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5524" y="1770611"/>
            <a:ext cx="4752051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09FB-3B4C-DA93-CF03-A33B24183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5524" y="2505075"/>
            <a:ext cx="4752051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4A335-C9CD-8856-D6E5-692C77B8FC7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9934" y="1770611"/>
            <a:ext cx="4775454" cy="567777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 or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07262-807A-9A55-7F5B-0525E8CB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9934" y="2505075"/>
            <a:ext cx="4775454" cy="36845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685800" indent="-228600">
              <a:buFont typeface="Noto Sans" panose="020B0502040504020204" pitchFamily="34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CF2EA9-464D-8D09-02F5-53364BE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4539D2-E5A4-0FB3-413E-5F77D30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1AE67C8-3958-CD62-21E1-D7EA52D46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A7389F-C2DA-1858-B10B-5683AC9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10827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AB8D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6B0955-7E1E-7404-9571-97CB6D4E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058" y="635635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F370AB8E-5EDA-49A9-8F53-65D18388D9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CB53503-4D99-291C-4DA5-E0E1CAABC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6188" y="6356350"/>
            <a:ext cx="795655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b="1" dirty="0"/>
              <a:t>Source: </a:t>
            </a: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5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30CDB497-1DBA-4961-8535-B3AD8BC6C7AC}" type="datetimeFigureOut">
              <a:rPr lang="en-GB" smtClean="0"/>
              <a:t>10/12/2025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F6B755C4-299F-4F1B-8071-F5EC92BD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10-Dec-2025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084B0-F30F-F10D-1CB3-211F3274730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75288" y="6642100"/>
            <a:ext cx="1270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Arial Narrow" panose="020B0606020202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4771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73" r:id="rId4"/>
    <p:sldLayoutId id="2147483670" r:id="rId5"/>
    <p:sldLayoutId id="2147483667" r:id="rId6"/>
    <p:sldLayoutId id="2147483668" r:id="rId7"/>
    <p:sldLayoutId id="2147483669" r:id="rId8"/>
    <p:sldLayoutId id="2147483686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29ABD-4451-93E6-E7C6-029DDC84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3215-79F4-5607-845E-9722D143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024F2-15F2-4768-6612-76278F91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5601C-EEDB-4099-B1D8-BD2BDD6AEFC0}" type="datetime1">
              <a:rPr lang="en-US" smtClean="0"/>
              <a:t>10-Dec-2025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CAC2-896D-ACC6-64B1-80163B3F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512C-7C2B-F2C0-8726-84C3190A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0AB8E-5EDA-49A9-8F53-65D18388D9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19BCD-4D04-150B-E52D-A17C4571800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75288" y="6642100"/>
            <a:ext cx="12700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Arial Narrow" panose="020B0606020202030204" pitchFamily="34" charset="0"/>
              </a:rPr>
              <a:t>Unclassified -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59771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Noto Sans" panose="020B0502040504020204" pitchFamily="34"/>
          <a:ea typeface="Noto Sans" panose="020B0502040504020204" pitchFamily="34"/>
          <a:cs typeface="Noto Sans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5" Type="http://schemas.openxmlformats.org/officeDocument/2006/relationships/hyperlink" Target="https://oe.cd/monitoring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5C8C-B2CE-9C69-8C24-4E33ACE66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716" y="1815227"/>
            <a:ext cx="10122568" cy="169108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Assessing the environmental impacts of agricultural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CFDC3-BC8E-3EEB-C4DE-A2AA80D1E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214" y="4569187"/>
            <a:ext cx="10791570" cy="88922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Jussi Lankoski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/>
              <a:t>OECD Trade and Agriculture Directorate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996C75-8F20-F4CE-7367-EF8DFABDD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2756" y="5191384"/>
            <a:ext cx="8566486" cy="1649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11 December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F8A4A35-2456-9E6E-E377-C0ECF2EE4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85195"/>
            <a:ext cx="9144000" cy="5626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OECD analysis, literature findings and synthesis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1"/>
    </mc:Choice>
    <mc:Fallback xmlns="">
      <p:transition spd="slow" advTm="361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EE1EAA-D16A-D435-E41C-06A566B92FE4}"/>
              </a:ext>
            </a:extLst>
          </p:cNvPr>
          <p:cNvSpPr/>
          <p:nvPr/>
        </p:nvSpPr>
        <p:spPr>
          <a:xfrm>
            <a:off x="6299660" y="1317812"/>
            <a:ext cx="5459947" cy="5230907"/>
          </a:xfrm>
          <a:prstGeom prst="rect">
            <a:avLst/>
          </a:prstGeom>
          <a:solidFill>
            <a:srgbClr val="EAF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0B3F3-B914-7FAA-E727-75B9CC1EB2E7}"/>
              </a:ext>
            </a:extLst>
          </p:cNvPr>
          <p:cNvSpPr/>
          <p:nvPr/>
        </p:nvSpPr>
        <p:spPr>
          <a:xfrm>
            <a:off x="946298" y="1317812"/>
            <a:ext cx="5020393" cy="5333005"/>
          </a:xfrm>
          <a:prstGeom prst="rect">
            <a:avLst/>
          </a:prstGeom>
          <a:solidFill>
            <a:srgbClr val="E6F9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36C9B-8CFE-0E38-CFE5-FAC51EE2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8" y="1532741"/>
            <a:ext cx="4901609" cy="511807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727272"/>
              </a:buClr>
              <a:buSzPct val="70000"/>
            </a:pPr>
            <a:r>
              <a:rPr lang="en-GB" sz="1900" b="1" dirty="0">
                <a:latin typeface="+mj-lt"/>
              </a:rPr>
              <a:t>  </a:t>
            </a:r>
            <a:r>
              <a:rPr lang="en-GB" sz="1900" b="1" u="sng" dirty="0">
                <a:latin typeface="+mj-lt"/>
              </a:rPr>
              <a:t>Most likely to be harmful, or high risk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Font typeface="+mj-lt"/>
              <a:buAutoNum type="arabicParenR"/>
            </a:pPr>
            <a:r>
              <a:rPr lang="en-GB" sz="1700" dirty="0">
                <a:latin typeface="+mj-lt"/>
              </a:rPr>
              <a:t>payments based on </a:t>
            </a:r>
            <a:r>
              <a:rPr lang="en-GB" sz="1700" b="1" dirty="0">
                <a:latin typeface="+mj-lt"/>
              </a:rPr>
              <a:t>output, animal number or area</a:t>
            </a:r>
            <a:r>
              <a:rPr lang="en-GB" sz="1700" dirty="0">
                <a:latin typeface="+mj-lt"/>
              </a:rPr>
              <a:t>, </a:t>
            </a:r>
            <a:r>
              <a:rPr lang="en-GB" sz="1700" b="1" dirty="0">
                <a:latin typeface="+mj-lt"/>
              </a:rPr>
              <a:t>for production with high environmental footprint</a:t>
            </a:r>
          </a:p>
          <a:p>
            <a:pPr lvl="1" indent="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None/>
            </a:pPr>
            <a:r>
              <a:rPr lang="en-GB" sz="1600" dirty="0">
                <a:latin typeface="+mj-lt"/>
              </a:rPr>
              <a:t>E.g. low productivity cattle rearing, crop varieties with high water or pesticide requirement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Font typeface="+mj-lt"/>
              <a:buAutoNum type="arabicParenR"/>
            </a:pPr>
            <a:r>
              <a:rPr lang="en-GB" sz="1700" dirty="0">
                <a:latin typeface="+mj-lt"/>
              </a:rPr>
              <a:t>payments to </a:t>
            </a:r>
            <a:r>
              <a:rPr lang="en-GB" sz="1700" b="1" dirty="0">
                <a:latin typeface="+mj-lt"/>
              </a:rPr>
              <a:t>variable input with high damaging potential</a:t>
            </a:r>
          </a:p>
          <a:p>
            <a:pPr lvl="1" indent="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None/>
            </a:pPr>
            <a:r>
              <a:rPr lang="en-GB" sz="1600" dirty="0">
                <a:latin typeface="+mj-lt"/>
              </a:rPr>
              <a:t>E.g. fertiliser, fossil fuel, feed use, or water use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Font typeface="+mj-lt"/>
              <a:buAutoNum type="arabicParenR"/>
            </a:pPr>
            <a:r>
              <a:rPr lang="en-GB" sz="1700" dirty="0">
                <a:latin typeface="+mj-lt"/>
              </a:rPr>
              <a:t>support to </a:t>
            </a:r>
            <a:r>
              <a:rPr lang="en-GB" sz="1700" b="1" dirty="0">
                <a:latin typeface="+mj-lt"/>
              </a:rPr>
              <a:t>investments into assets worsening environmental impacts</a:t>
            </a:r>
          </a:p>
          <a:p>
            <a:pPr lvl="1" indent="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None/>
            </a:pPr>
            <a:r>
              <a:rPr lang="en-GB" sz="1600" dirty="0">
                <a:latin typeface="+mj-lt"/>
              </a:rPr>
              <a:t>E.g. groundwater irrigation; livestock barns expansion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</a:pPr>
            <a:r>
              <a:rPr lang="en-GB" sz="1700" dirty="0">
                <a:latin typeface="+mj-lt"/>
              </a:rPr>
              <a:t>with each of these measures exempt from specific form of restriction or environmental provisions</a:t>
            </a:r>
            <a:endParaRPr lang="en-US" sz="17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D732E-8C1A-994C-8F58-C7AA0290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Outcome of more systematic assessment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E92FAD-D1F9-947F-B5A8-2385ECACC0D5}"/>
              </a:ext>
            </a:extLst>
          </p:cNvPr>
          <p:cNvSpPr txBox="1">
            <a:spLocks/>
          </p:cNvSpPr>
          <p:nvPr/>
        </p:nvSpPr>
        <p:spPr>
          <a:xfrm>
            <a:off x="6299661" y="1532742"/>
            <a:ext cx="5459947" cy="4823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Font typeface="Arial" panose="020B0604020202020204" pitchFamily="34" charset="0"/>
              <a:buChar char="►"/>
              <a:defRPr sz="2000" b="0">
                <a:solidFill>
                  <a:schemeClr val="bg2">
                    <a:lumMod val="75000"/>
                  </a:schemeClr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Noto Sans" panose="020B0502040504020204" pitchFamily="34"/>
              <a:buChar char="‒"/>
              <a:defRPr sz="2000">
                <a:solidFill>
                  <a:schemeClr val="bg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GB" sz="2100" b="1" dirty="0"/>
              <a:t>          </a:t>
            </a:r>
            <a:r>
              <a:rPr lang="en-GB" sz="2100" b="1" u="sng" dirty="0"/>
              <a:t>Most likely environmentally beneficial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900" dirty="0"/>
              <a:t>support </a:t>
            </a:r>
            <a:r>
              <a:rPr lang="en-GB" sz="1900" b="1" dirty="0"/>
              <a:t>reducing consumption of inputs with high environmental damage potential </a:t>
            </a:r>
            <a:br>
              <a:rPr lang="en-GB" sz="1900" dirty="0"/>
            </a:br>
            <a:r>
              <a:rPr lang="en-GB" sz="1900" dirty="0"/>
              <a:t>or </a:t>
            </a:r>
            <a:r>
              <a:rPr lang="en-GB" sz="1900" b="1" dirty="0"/>
              <a:t>increasing those of inputs with high benefit potential</a:t>
            </a:r>
            <a:r>
              <a:rPr lang="en-GB" sz="1900" dirty="0"/>
              <a:t>, based on performance- or results-based payment criteria;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900" dirty="0"/>
              <a:t>support to </a:t>
            </a:r>
            <a:r>
              <a:rPr lang="en-GB" sz="1900" b="1" dirty="0"/>
              <a:t>investments into assets with direct environmental benefits</a:t>
            </a:r>
            <a:endParaRPr lang="en-GB" sz="1900" dirty="0"/>
          </a:p>
          <a:p>
            <a:pPr lvl="1" indent="0">
              <a:lnSpc>
                <a:spcPct val="110000"/>
              </a:lnSpc>
              <a:spcBef>
                <a:spcPts val="600"/>
              </a:spcBef>
              <a:buClr>
                <a:srgbClr val="727272"/>
              </a:buClr>
              <a:buSzPct val="70000"/>
              <a:buNone/>
            </a:pPr>
            <a:r>
              <a:rPr lang="en-GB" sz="16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E.g. renewable energy, biodigesters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900" b="1" dirty="0"/>
              <a:t>performance or results-based agri-environmental payments</a:t>
            </a:r>
            <a:r>
              <a:rPr lang="en-GB" sz="1900" dirty="0"/>
              <a:t>;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900" dirty="0"/>
              <a:t>payments for </a:t>
            </a:r>
            <a:r>
              <a:rPr lang="en-GB" sz="1900" b="1" dirty="0"/>
              <a:t>natural resource retirement </a:t>
            </a:r>
            <a:r>
              <a:rPr lang="en-GB" sz="1900" dirty="0"/>
              <a:t>from production – including environmentally sensitive land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900" b="1" dirty="0"/>
              <a:t>payments for environmental goods and services</a:t>
            </a:r>
            <a:r>
              <a:rPr lang="en-GB" sz="1900" dirty="0"/>
              <a:t> on agricultural land.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0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9"/>
    </mc:Choice>
    <mc:Fallback xmlns="">
      <p:transition spd="slow" advTm="45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71586FC7-80E5-BF9E-E998-DCFCD20C2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019E17-DC32-4F6B-4A37-2ECF8914D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Thank you!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38FC-EEA5-3075-EF99-7B699653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90D40B-1516-4DEE-8A85-B3F8A4390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438372"/>
            <a:ext cx="6931832" cy="4764933"/>
          </a:xfrm>
        </p:spPr>
        <p:txBody>
          <a:bodyPr>
            <a:noAutofit/>
          </a:bodyPr>
          <a:lstStyle/>
          <a:p>
            <a:pPr marL="360000" indent="-284400">
              <a:lnSpc>
                <a:spcPct val="114000"/>
              </a:lnSpc>
              <a:spcBef>
                <a:spcPts val="6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800" dirty="0"/>
              <a:t>Kunming-Montreal Global Biodiversity Framework has revived the debate on </a:t>
            </a:r>
            <a:r>
              <a:rPr lang="en-US" sz="1800" dirty="0">
                <a:latin typeface="+mj-lt"/>
              </a:rPr>
              <a:t>the role of subsidies on the environment:</a:t>
            </a:r>
          </a:p>
          <a:p>
            <a:pPr marL="817200" lvl="1" indent="-284400">
              <a:lnSpc>
                <a:spcPct val="114000"/>
              </a:lnSpc>
              <a:spcBef>
                <a:spcPts val="6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600" dirty="0">
                <a:latin typeface="+mj-lt"/>
              </a:rPr>
              <a:t>For agriculture: “repurposing subsidies” discussed by many reports from international </a:t>
            </a:r>
            <a:r>
              <a:rPr lang="en-US" sz="1600" dirty="0" err="1">
                <a:latin typeface="+mj-lt"/>
              </a:rPr>
              <a:t>organisations</a:t>
            </a:r>
            <a:r>
              <a:rPr lang="en-US" sz="1600" dirty="0">
                <a:latin typeface="+mj-lt"/>
              </a:rPr>
              <a:t> and think tanks</a:t>
            </a:r>
          </a:p>
          <a:p>
            <a:pPr marL="817200" lvl="1" indent="-284400">
              <a:lnSpc>
                <a:spcPct val="114000"/>
              </a:lnSpc>
              <a:spcBef>
                <a:spcPts val="6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600" dirty="0">
                <a:latin typeface="+mj-lt"/>
              </a:rPr>
              <a:t>Finds echo in other fora</a:t>
            </a:r>
            <a:endParaRPr lang="en-US" sz="1400" dirty="0"/>
          </a:p>
          <a:p>
            <a:pPr marL="1274400" lvl="2" indent="-284400">
              <a:lnSpc>
                <a:spcPct val="114000"/>
              </a:lnSpc>
              <a:spcBef>
                <a:spcPts val="6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OECD 2022 Agricultural Ministerial Declaration</a:t>
            </a:r>
          </a:p>
          <a:p>
            <a:pPr marL="1274400" lvl="2" indent="-284400">
              <a:lnSpc>
                <a:spcPct val="114000"/>
              </a:lnSpc>
              <a:spcBef>
                <a:spcPts val="6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400" dirty="0">
                <a:latin typeface="+mj-lt"/>
              </a:rPr>
              <a:t>COP28 declaration on Food Systems</a:t>
            </a:r>
          </a:p>
          <a:p>
            <a:pPr marL="360000" indent="-2844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800" dirty="0">
                <a:latin typeface="+mj-lt"/>
              </a:rPr>
              <a:t>General principles are agreed but many questions do not make consensus when it comes to practices:</a:t>
            </a:r>
          </a:p>
          <a:p>
            <a:pPr marL="817200" lvl="1" indent="-2844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500" dirty="0">
                <a:latin typeface="+mj-lt"/>
              </a:rPr>
              <a:t>What support programs can be identified as harmful and should be reformed?</a:t>
            </a:r>
          </a:p>
          <a:p>
            <a:pPr marL="817200" lvl="1" indent="-2844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1500" dirty="0">
                <a:latin typeface="+mj-lt"/>
              </a:rPr>
              <a:t>What forms of beneficial support programs should be ramped up to support the new challenges faced by the agricultural sector?</a:t>
            </a:r>
          </a:p>
          <a:p>
            <a:pPr marL="817200" lvl="1" indent="-2844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endParaRPr lang="en-US" sz="14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CDC81-48B0-45A9-A169-86E257DD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General context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ECEC7-78B2-4B61-B7F5-E58971C2F3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354" y="1008238"/>
            <a:ext cx="2242530" cy="2951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DFE54-ECC5-4DE3-BA4D-DC2385BCA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5285" y="2030638"/>
            <a:ext cx="1980092" cy="2796723"/>
          </a:xfrm>
          <a:prstGeom prst="rect">
            <a:avLst/>
          </a:prstGeom>
        </p:spPr>
      </p:pic>
      <p:pic>
        <p:nvPicPr>
          <p:cNvPr id="1026" name="Picture 2" descr="Esha Zaveri Jason Russ Jun Rentschler Kichan Kim Joshua Detox Developme  (Poche) | eBay">
            <a:extLst>
              <a:ext uri="{FF2B5EF4-FFF2-40B4-BE49-F238E27FC236}">
                <a16:creationId xmlns:a16="http://schemas.microsoft.com/office/drawing/2014/main" id="{90DEE3AE-05B9-2621-5EE4-3513A7F3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078" y="3177238"/>
            <a:ext cx="1980092" cy="27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8743C8-673A-ED69-EFE9-238181D4FA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132" y="3788041"/>
            <a:ext cx="1863940" cy="2635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7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58"/>
    </mc:Choice>
    <mc:Fallback xmlns="">
      <p:transition spd="slow" advTm="765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5733" y="1625600"/>
            <a:ext cx="11713176" cy="52383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marR="0" lvl="0" indent="-342000" algn="l" defTabSz="914400" rtl="0" eaLnBrk="1" fontAlgn="auto" latinLnBrk="0" hangingPunct="1">
              <a:lnSpc>
                <a:spcPct val="114000"/>
              </a:lnSpc>
              <a:spcBef>
                <a:spcPts val="768"/>
              </a:spcBef>
              <a:spcAft>
                <a:spcPts val="0"/>
              </a:spcAft>
              <a:buClr>
                <a:srgbClr val="0AB8DF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83838">
                    <a:lumMod val="1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Annual report providing</a:t>
            </a:r>
          </a:p>
          <a:p>
            <a:pPr marL="741600" marR="0" lvl="1" indent="-284400" algn="l" defTabSz="914400" rtl="0" eaLnBrk="1" fontAlgn="auto" latinLnBrk="0" hangingPunct="1">
              <a:lnSpc>
                <a:spcPct val="114000"/>
              </a:lnSpc>
              <a:spcBef>
                <a:spcPts val="672"/>
              </a:spcBef>
              <a:spcAft>
                <a:spcPts val="0"/>
              </a:spcAft>
              <a:buClr>
                <a:srgbClr val="0AB8DF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>
                    <a:lumMod val="1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A qualitative description of agricultural policy changes across the world</a:t>
            </a:r>
          </a:p>
          <a:p>
            <a:pPr marL="741600" marR="0" lvl="1" indent="-284400" algn="l" defTabSz="914400" rtl="0" eaLnBrk="1" fontAlgn="auto" latinLnBrk="0" hangingPunct="1">
              <a:lnSpc>
                <a:spcPct val="114000"/>
              </a:lnSpc>
              <a:spcBef>
                <a:spcPts val="672"/>
              </a:spcBef>
              <a:spcAft>
                <a:spcPts val="0"/>
              </a:spcAft>
              <a:buClr>
                <a:srgbClr val="0AB8DF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>
                    <a:lumMod val="1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A quantitative estimation of public support to agriculture for producer (PSE), consumer (CSE) and general services </a:t>
            </a:r>
          </a:p>
          <a:p>
            <a:pPr marL="342000" marR="0" lvl="0" indent="-342000" algn="l" defTabSz="914400" rtl="0" eaLnBrk="1" fontAlgn="auto" latinLnBrk="0" hangingPunct="1">
              <a:lnSpc>
                <a:spcPct val="114000"/>
              </a:lnSpc>
              <a:spcBef>
                <a:spcPts val="768"/>
              </a:spcBef>
              <a:spcAft>
                <a:spcPts val="0"/>
              </a:spcAft>
              <a:buClr>
                <a:srgbClr val="0AB8DF"/>
              </a:buClr>
              <a:buSzTx/>
              <a:buFont typeface="Arial" panose="020B0604020202020204" pitchFamily="34" charset="0"/>
              <a:buChar char="►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383838">
                  <a:lumMod val="10000"/>
                </a:srgbClr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0490DE-529D-4E31-AFFE-BEB92E92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00" y="237600"/>
            <a:ext cx="9981800" cy="1022400"/>
          </a:xfrm>
        </p:spPr>
        <p:txBody>
          <a:bodyPr/>
          <a:lstStyle/>
          <a:p>
            <a:r>
              <a:rPr lang="en-US" sz="2400" dirty="0"/>
              <a:t>OECD Agricultural Policy Monitoring and Evaluation</a:t>
            </a:r>
            <a:endParaRPr lang="en-GB" sz="2400" dirty="0"/>
          </a:p>
        </p:txBody>
      </p:sp>
      <p:pic>
        <p:nvPicPr>
          <p:cNvPr id="6" name="Picture 5" descr="A person in a field of leaves&#10;&#10;Description automatically generated">
            <a:extLst>
              <a:ext uri="{FF2B5EF4-FFF2-40B4-BE49-F238E27FC236}">
                <a16:creationId xmlns:a16="http://schemas.microsoft.com/office/drawing/2014/main" id="{2F239F8B-265A-E91E-0391-67B1641A4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0989" y="136525"/>
            <a:ext cx="1590811" cy="190394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A19D3-9C44-F887-002E-DBD7B95C0CCB}"/>
              </a:ext>
            </a:extLst>
          </p:cNvPr>
          <p:cNvSpPr txBox="1">
            <a:spLocks/>
          </p:cNvSpPr>
          <p:nvPr/>
        </p:nvSpPr>
        <p:spPr>
          <a:xfrm>
            <a:off x="9367058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70AB8E-5EDA-49A9-8F53-65D18388D9B8}" type="slidenum">
              <a:rPr lang="en-US" sz="1400" smtClean="0">
                <a:solidFill>
                  <a:srgbClr val="383838"/>
                </a:solidFill>
                <a:latin typeface="Noto Sans"/>
              </a:rPr>
              <a:pPr algn="r">
                <a:defRPr/>
              </a:pPr>
              <a:t>3</a:t>
            </a:fld>
            <a:endParaRPr lang="en-US" sz="1400" dirty="0">
              <a:solidFill>
                <a:srgbClr val="383838"/>
              </a:solidFill>
              <a:latin typeface="Noto San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5E7D8-F74B-8BAD-ABFD-AEA43522A4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4" b="9066"/>
          <a:stretch/>
        </p:blipFill>
        <p:spPr>
          <a:xfrm>
            <a:off x="4087751" y="2939885"/>
            <a:ext cx="8022507" cy="339560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BB382D-86D5-FF7F-DFCE-251D3B14591D}"/>
              </a:ext>
            </a:extLst>
          </p:cNvPr>
          <p:cNvSpPr txBox="1">
            <a:spLocks/>
          </p:cNvSpPr>
          <p:nvPr/>
        </p:nvSpPr>
        <p:spPr>
          <a:xfrm>
            <a:off x="200840" y="2939885"/>
            <a:ext cx="3968653" cy="52383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0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Font typeface="Arial" panose="020B0604020202020204" pitchFamily="34" charset="0"/>
              <a:buChar char="►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83838">
                    <a:lumMod val="1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54 countries covered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83838">
                    <a:lumMod val="1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>
                    <a:lumMod val="1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(OECD + EU + 11 emerging countries)</a:t>
            </a:r>
          </a:p>
          <a:p>
            <a:pPr lvl="1" indent="-3420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  <a:t>Coverage of 75% of global </a:t>
            </a:r>
            <a:b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</a:br>
            <a: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  <a:t>agricultural value-added</a:t>
            </a:r>
          </a:p>
          <a:p>
            <a:pPr lvl="1" indent="-3420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  <a:t>851 billion USD per year for </a:t>
            </a:r>
            <a:b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</a:br>
            <a: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  <a:t>agricultural support in 2020-22</a:t>
            </a:r>
          </a:p>
          <a:p>
            <a:pPr lvl="1" indent="-3420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</a:rPr>
              <a:t>&gt; 7,500 agricultural support interventions inventoried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ACB56-8C50-1D99-E1D6-63049C1816B3}"/>
              </a:ext>
            </a:extLst>
          </p:cNvPr>
          <p:cNvSpPr txBox="1"/>
          <p:nvPr/>
        </p:nvSpPr>
        <p:spPr>
          <a:xfrm>
            <a:off x="488950" y="940996"/>
            <a:ext cx="6142566" cy="388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768"/>
              </a:spcBef>
              <a:spcAft>
                <a:spcPts val="0"/>
              </a:spcAft>
              <a:buClr>
                <a:srgbClr val="0AB8DF"/>
              </a:buClr>
              <a:buSz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	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&gt;&gt; http://oe.cd/monitoring</a:t>
            </a:r>
          </a:p>
        </p:txBody>
      </p:sp>
    </p:spTree>
    <p:extLst>
      <p:ext uri="{BB962C8B-B14F-4D97-AF65-F5344CB8AC3E}">
        <p14:creationId xmlns:p14="http://schemas.microsoft.com/office/powerpoint/2010/main" val="4067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9"/>
    </mc:Choice>
    <mc:Fallback xmlns="">
      <p:transition spd="slow" advTm="471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97BFD3-D805-2984-F10F-99334BCC66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7" r="2109"/>
          <a:stretch/>
        </p:blipFill>
        <p:spPr>
          <a:xfrm>
            <a:off x="915437" y="2358346"/>
            <a:ext cx="2559972" cy="3542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43FF3-554E-81DA-8C19-FB743796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465212" cy="1049117"/>
          </a:xfrm>
        </p:spPr>
        <p:txBody>
          <a:bodyPr>
            <a:normAutofit/>
          </a:bodyPr>
          <a:lstStyle/>
          <a:p>
            <a:r>
              <a:rPr lang="en-US" sz="3200" dirty="0"/>
              <a:t>Current structure of support data on agriculture:</a:t>
            </a:r>
            <a:br>
              <a:rPr lang="en-US" sz="3200" dirty="0"/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Support to producers</a:t>
            </a: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4F4AC-0F5A-5D94-114D-578C9CF9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0AB8E-5EDA-49A9-8F53-65D18388D9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77CE5-13E6-8694-EAFE-D30846BF5A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900" dirty="0"/>
              <a:t>Source: </a:t>
            </a:r>
            <a:r>
              <a:rPr lang="en-US" sz="900" dirty="0">
                <a:hlinkClick r:id="rId5"/>
              </a:rPr>
              <a:t>OECD Agricultural Policy Monitoring and Evaluation</a:t>
            </a:r>
            <a:r>
              <a:rPr lang="en-US" sz="900" dirty="0"/>
              <a:t>, average annual support 2019-21.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F04CD5-7D5D-4092-958D-4936D123864A}"/>
              </a:ext>
            </a:extLst>
          </p:cNvPr>
          <p:cNvGraphicFramePr>
            <a:graphicFrameLocks/>
          </p:cNvGraphicFramePr>
          <p:nvPr/>
        </p:nvGraphicFramePr>
        <p:xfrm>
          <a:off x="747423" y="1765653"/>
          <a:ext cx="2896000" cy="464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EC06001-F694-C304-D978-38831278F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7" t="61478" r="13620" b="27436"/>
          <a:stretch/>
        </p:blipFill>
        <p:spPr>
          <a:xfrm>
            <a:off x="3410892" y="4768984"/>
            <a:ext cx="2888770" cy="562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C5575A-B1EE-5776-92AB-C0163136D7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7" t="43833" r="4370" b="38978"/>
          <a:stretch/>
        </p:blipFill>
        <p:spPr>
          <a:xfrm>
            <a:off x="3410892" y="3819764"/>
            <a:ext cx="3512288" cy="871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C1BE3-B782-4AB9-7296-A5AC520D26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7" t="32442" r="2109" b="56945"/>
          <a:stretch/>
        </p:blipFill>
        <p:spPr>
          <a:xfrm>
            <a:off x="3410892" y="3091215"/>
            <a:ext cx="3664688" cy="538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9B853A-10C6-FD41-9550-63A4DB25D6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7" t="15307" r="2109" b="68408"/>
          <a:stretch/>
        </p:blipFill>
        <p:spPr>
          <a:xfrm>
            <a:off x="3410892" y="2131634"/>
            <a:ext cx="3664688" cy="82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30AEA-69A1-5F3D-0E56-73AB42E79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27" t="72718" r="13620" b="10099"/>
          <a:stretch/>
        </p:blipFill>
        <p:spPr>
          <a:xfrm>
            <a:off x="3410892" y="5443275"/>
            <a:ext cx="2888770" cy="871268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92BA4174-4312-ED86-2DDB-0E5F9FB08835}"/>
              </a:ext>
            </a:extLst>
          </p:cNvPr>
          <p:cNvSpPr/>
          <p:nvPr/>
        </p:nvSpPr>
        <p:spPr>
          <a:xfrm flipH="1">
            <a:off x="6299662" y="5443275"/>
            <a:ext cx="353683" cy="871268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452FDD-A27A-CB60-C04B-251EA34F433C}"/>
              </a:ext>
            </a:extLst>
          </p:cNvPr>
          <p:cNvSpPr txBox="1"/>
          <p:nvPr/>
        </p:nvSpPr>
        <p:spPr>
          <a:xfrm>
            <a:off x="6627007" y="5684325"/>
            <a:ext cx="5665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Output-based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variable input-based support (w/o constraints)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Potentially most production and trade distortive support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(45%)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9E1737F3-4C9A-582E-979C-71AFD1199267}"/>
              </a:ext>
            </a:extLst>
          </p:cNvPr>
          <p:cNvSpPr/>
          <p:nvPr/>
        </p:nvSpPr>
        <p:spPr>
          <a:xfrm flipH="1">
            <a:off x="6898736" y="3753405"/>
            <a:ext cx="353683" cy="1514699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C97A0-740E-E64C-EFB2-D3E7984AA1E9}"/>
              </a:ext>
            </a:extLst>
          </p:cNvPr>
          <p:cNvSpPr txBox="1"/>
          <p:nvPr/>
        </p:nvSpPr>
        <p:spPr>
          <a:xfrm>
            <a:off x="7252421" y="4256482"/>
            <a:ext cx="493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Partly decoupled from production, less market distorting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(30%)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04D71-5A4B-7C28-2C26-D66E6051CF4F}"/>
              </a:ext>
            </a:extLst>
          </p:cNvPr>
          <p:cNvSpPr txBox="1"/>
          <p:nvPr/>
        </p:nvSpPr>
        <p:spPr>
          <a:xfrm>
            <a:off x="7252421" y="2395789"/>
            <a:ext cx="402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83838"/>
                </a:solidFill>
              </a:rPr>
              <a:t>Based on non-commodity outputs  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(2%)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5B50AD2-9D35-5BAE-0D08-2B1560AA819D}"/>
              </a:ext>
            </a:extLst>
          </p:cNvPr>
          <p:cNvSpPr/>
          <p:nvPr/>
        </p:nvSpPr>
        <p:spPr>
          <a:xfrm flipH="1">
            <a:off x="6898735" y="2164621"/>
            <a:ext cx="353683" cy="792774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B53BAD-D7D6-02B4-7207-C9ED40BD9D19}"/>
              </a:ext>
            </a:extLst>
          </p:cNvPr>
          <p:cNvSpPr txBox="1"/>
          <p:nvPr/>
        </p:nvSpPr>
        <p:spPr>
          <a:xfrm>
            <a:off x="1245525" y="1460776"/>
            <a:ext cx="885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Decomposition of OECD producer support estimate (PSE)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by implementation criteria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97CA9-2345-B2CB-541E-9BEC5986BBBD}"/>
              </a:ext>
            </a:extLst>
          </p:cNvPr>
          <p:cNvSpPr txBox="1"/>
          <p:nvPr/>
        </p:nvSpPr>
        <p:spPr>
          <a:xfrm>
            <a:off x="7293569" y="3205602"/>
            <a:ext cx="37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Decoupled from current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production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 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(22%)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214DD1F3-8581-EAD8-D4A7-1CA00C258C3D}"/>
              </a:ext>
            </a:extLst>
          </p:cNvPr>
          <p:cNvSpPr/>
          <p:nvPr/>
        </p:nvSpPr>
        <p:spPr>
          <a:xfrm flipH="1">
            <a:off x="6898732" y="3014318"/>
            <a:ext cx="353683" cy="682164"/>
          </a:xfrm>
          <a:prstGeom prst="leftBrac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02F2F-353C-0BBF-F49A-A29B3713911A}"/>
              </a:ext>
            </a:extLst>
          </p:cNvPr>
          <p:cNvSpPr txBox="1"/>
          <p:nvPr/>
        </p:nvSpPr>
        <p:spPr>
          <a:xfrm>
            <a:off x="1678371" y="357358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36%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953F3-3913-469A-8748-410691C3991E}"/>
              </a:ext>
            </a:extLst>
          </p:cNvPr>
          <p:cNvSpPr txBox="1"/>
          <p:nvPr/>
        </p:nvSpPr>
        <p:spPr>
          <a:xfrm>
            <a:off x="2704589" y="2230071"/>
            <a:ext cx="532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64%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6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70"/>
    </mc:Choice>
    <mc:Fallback xmlns="">
      <p:transition spd="slow" advTm="1469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ook&#10;&#10;Description automatically generated">
            <a:extLst>
              <a:ext uri="{FF2B5EF4-FFF2-40B4-BE49-F238E27FC236}">
                <a16:creationId xmlns:a16="http://schemas.microsoft.com/office/drawing/2014/main" id="{8DB3C5EE-7106-9EE5-A58E-DC571FBCC8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716" y="1305829"/>
            <a:ext cx="2542674" cy="25494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9398-846C-6F6E-CE34-B4BE8A7F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1"/>
            <a:ext cx="10410669" cy="1057114"/>
          </a:xfrm>
        </p:spPr>
        <p:txBody>
          <a:bodyPr>
            <a:normAutofit/>
          </a:bodyPr>
          <a:lstStyle/>
          <a:p>
            <a:r>
              <a:rPr lang="en-US" sz="3200" dirty="0"/>
              <a:t>What did past OECD studies show on agriculture?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0482-55BB-773B-E591-12650898D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798" y="1264294"/>
            <a:ext cx="7262395" cy="5415646"/>
          </a:xfrm>
        </p:spPr>
        <p:txBody>
          <a:bodyPr vert="horz">
            <a:noAutofit/>
          </a:bodyPr>
          <a:lstStyle/>
          <a:p>
            <a:pPr marL="342000" indent="-342000">
              <a:lnSpc>
                <a:spcPct val="114000"/>
              </a:lnSpc>
              <a:spcBef>
                <a:spcPts val="768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GB" sz="16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Literature reviews, farm and sector level modelling and causal data analysis methods at country level show: </a:t>
            </a:r>
          </a:p>
          <a:p>
            <a:pPr marL="741600" lvl="1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market price support (cat. A1)</a:t>
            </a:r>
          </a:p>
          <a:p>
            <a:pPr marL="741600" lvl="1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output subsidies (cat. A2)</a:t>
            </a:r>
          </a:p>
          <a:p>
            <a:pPr marL="741600" lvl="1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variable input subsidies </a:t>
            </a:r>
            <a:b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</a:b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without constraints </a:t>
            </a:r>
            <a:b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</a:b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(subset of cat. B1)</a:t>
            </a:r>
          </a:p>
          <a:p>
            <a:pPr marL="342000" indent="-3420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6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Most production coupled forms of producer support can be contrasted with least coupled forms of support</a:t>
            </a:r>
          </a:p>
          <a:p>
            <a:pPr marL="741600" lvl="1" indent="-284400">
              <a:lnSpc>
                <a:spcPct val="114000"/>
              </a:lnSpc>
              <a:spcBef>
                <a:spcPts val="672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support based on historical entitlements </a:t>
            </a:r>
            <a:b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</a:b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without production requirements (cat. E)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+mn-ea"/>
                <a:cs typeface="+mn-cs"/>
              </a:rPr>
              <a:t>&gt; neutral  </a:t>
            </a:r>
            <a:endParaRPr lang="en-US" sz="1400" dirty="0">
              <a:solidFill>
                <a:srgbClr val="383838">
                  <a:lumMod val="10000"/>
                </a:srgbClr>
              </a:solidFill>
              <a:latin typeface="Noto Sans"/>
              <a:ea typeface="+mn-ea"/>
              <a:cs typeface="+mn-cs"/>
            </a:endParaRPr>
          </a:p>
          <a:p>
            <a:pPr marL="741600" lvl="1" indent="-284400">
              <a:lnSpc>
                <a:spcPct val="114000"/>
              </a:lnSpc>
              <a:spcBef>
                <a:spcPts val="672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support to non-commodity outputs (cat. F)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Noto Sans"/>
                <a:ea typeface="+mn-ea"/>
                <a:cs typeface="+mn-cs"/>
              </a:rPr>
              <a:t>&gt; potentially most beneficial </a:t>
            </a:r>
          </a:p>
          <a:p>
            <a:pPr marL="1198800" lvl="2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3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land retirement (cat. F1)</a:t>
            </a:r>
          </a:p>
          <a:p>
            <a:pPr marL="1198800" lvl="2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3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environmental features (wetlands, buffer strips, etc.) (cat. F2)</a:t>
            </a:r>
          </a:p>
          <a:p>
            <a:pPr marL="55800" indent="-284400">
              <a:lnSpc>
                <a:spcPct val="114000"/>
              </a:lnSpc>
              <a:spcBef>
                <a:spcPts val="12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8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Environmental requirements can improve the outcome</a:t>
            </a:r>
          </a:p>
          <a:p>
            <a:pPr marL="741600" lvl="1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Input use constraints, cross-compliance conditions</a:t>
            </a:r>
          </a:p>
          <a:p>
            <a:pPr marL="741600" lvl="1" indent="-284400">
              <a:lnSpc>
                <a:spcPct val="114000"/>
              </a:lnSpc>
              <a:spcBef>
                <a:spcPts val="300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r>
              <a:rPr lang="en-US" sz="1400" dirty="0">
                <a:solidFill>
                  <a:srgbClr val="383838">
                    <a:lumMod val="10000"/>
                  </a:srgbClr>
                </a:solidFill>
                <a:latin typeface="Noto Sans"/>
                <a:ea typeface="+mn-ea"/>
                <a:cs typeface="+mn-cs"/>
              </a:rPr>
              <a:t>Agri-environmental payments</a:t>
            </a:r>
          </a:p>
          <a:p>
            <a:pPr marL="1027800" lvl="1" indent="-342000">
              <a:lnSpc>
                <a:spcPct val="114000"/>
              </a:lnSpc>
              <a:spcBef>
                <a:spcPts val="768"/>
              </a:spcBef>
              <a:buClr>
                <a:srgbClr val="0AB8DF"/>
              </a:buClr>
              <a:buFont typeface="Arial" panose="020B0604020202020204" pitchFamily="34" charset="0"/>
              <a:buChar char="►"/>
            </a:pPr>
            <a:endParaRPr lang="en-US" sz="1400" dirty="0">
              <a:solidFill>
                <a:srgbClr val="383838">
                  <a:lumMod val="10000"/>
                </a:srgbClr>
              </a:solidFill>
              <a:latin typeface="Noto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8AFD-15A1-32AC-B81C-5F24F0E8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994" y="6314815"/>
            <a:ext cx="2743200" cy="365125"/>
          </a:xfrm>
        </p:spPr>
        <p:txBody>
          <a:bodyPr/>
          <a:lstStyle/>
          <a:p>
            <a:fld id="{F370AB8E-5EDA-49A9-8F53-65D18388D9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7" descr="A cover of a book&#10;&#10;Description automatically generated">
            <a:extLst>
              <a:ext uri="{FF2B5EF4-FFF2-40B4-BE49-F238E27FC236}">
                <a16:creationId xmlns:a16="http://schemas.microsoft.com/office/drawing/2014/main" id="{C8C39D29-1E8C-04E3-3DF8-CD177B218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39" y="1816519"/>
            <a:ext cx="2631741" cy="254948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39209635-FDE3-21FB-3AC9-4ECE7DFEF7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6"/>
          <a:stretch/>
        </p:blipFill>
        <p:spPr>
          <a:xfrm>
            <a:off x="1644285" y="3764533"/>
            <a:ext cx="2577548" cy="254948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D3234BB-0964-00F0-579F-581C6804B074}"/>
              </a:ext>
            </a:extLst>
          </p:cNvPr>
          <p:cNvSpPr/>
          <p:nvPr/>
        </p:nvSpPr>
        <p:spPr>
          <a:xfrm>
            <a:off x="8225669" y="1958690"/>
            <a:ext cx="173264" cy="479710"/>
          </a:xfrm>
          <a:prstGeom prst="righ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0C2CA-FE3F-EC61-FD51-CD1C6631EC05}"/>
              </a:ext>
            </a:extLst>
          </p:cNvPr>
          <p:cNvSpPr txBox="1"/>
          <p:nvPr/>
        </p:nvSpPr>
        <p:spPr>
          <a:xfrm>
            <a:off x="8507075" y="1850386"/>
            <a:ext cx="36679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Create the strongest price incentives</a:t>
            </a:r>
            <a:br>
              <a:rPr lang="en-US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to increase domestic production using </a:t>
            </a:r>
            <a:br>
              <a:rPr lang="en-US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all available production methods and inputs </a:t>
            </a:r>
            <a:br>
              <a:rPr lang="en-US" sz="13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1DD648D-DF3C-BB01-AC80-9AE6ACE0DF23}"/>
              </a:ext>
            </a:extLst>
          </p:cNvPr>
          <p:cNvSpPr/>
          <p:nvPr/>
        </p:nvSpPr>
        <p:spPr>
          <a:xfrm>
            <a:off x="8225669" y="2519692"/>
            <a:ext cx="177800" cy="584200"/>
          </a:xfrm>
          <a:prstGeom prst="rightBrac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32768-E128-2271-83AB-4D6465452B66}"/>
              </a:ext>
            </a:extLst>
          </p:cNvPr>
          <p:cNvSpPr txBox="1"/>
          <p:nvPr/>
        </p:nvSpPr>
        <p:spPr>
          <a:xfrm>
            <a:off x="8500533" y="2540298"/>
            <a:ext cx="31556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accent1">
                    <a:lumMod val="50000"/>
                  </a:schemeClr>
                </a:solidFill>
              </a:rPr>
              <a:t>Incentivise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 the use of additional inputs with potentially harmful effects on the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6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87"/>
    </mc:Choice>
    <mc:Fallback xmlns="">
      <p:transition spd="slow" advTm="8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9087-26EB-83DB-3DBD-CE56FCD0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492256" cy="1097133"/>
          </a:xfrm>
        </p:spPr>
        <p:txBody>
          <a:bodyPr>
            <a:normAutofit/>
          </a:bodyPr>
          <a:lstStyle/>
          <a:p>
            <a:r>
              <a:rPr lang="en-US" sz="3000" dirty="0"/>
              <a:t>Assessing the impacts of agricultural support policies on the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25AB2-4DC7-86A3-2664-7DEA524E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CE916-2F8A-6CB3-0C9C-040B756897F5}"/>
              </a:ext>
            </a:extLst>
          </p:cNvPr>
          <p:cNvSpPr/>
          <p:nvPr/>
        </p:nvSpPr>
        <p:spPr>
          <a:xfrm>
            <a:off x="2997059" y="1279648"/>
            <a:ext cx="5523001" cy="16859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Conceptual framework</a:t>
            </a:r>
          </a:p>
          <a:p>
            <a:pPr marL="288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Microeconomic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theoretical model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to understand the main mechanisms associated to incentives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9890D-7DB4-5317-0E6C-46A662F46509}"/>
              </a:ext>
            </a:extLst>
          </p:cNvPr>
          <p:cNvSpPr/>
          <p:nvPr/>
        </p:nvSpPr>
        <p:spPr>
          <a:xfrm>
            <a:off x="3227288" y="1316314"/>
            <a:ext cx="2128335" cy="158321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17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7C834-F6F2-2039-D353-3B397F7C5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05"/>
          <a:stretch/>
        </p:blipFill>
        <p:spPr bwMode="auto">
          <a:xfrm>
            <a:off x="2816085" y="1276278"/>
            <a:ext cx="2539538" cy="1572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C52244-DB17-7CFF-8E76-0F7366EC5B18}"/>
              </a:ext>
            </a:extLst>
          </p:cNvPr>
          <p:cNvSpPr/>
          <p:nvPr/>
        </p:nvSpPr>
        <p:spPr>
          <a:xfrm>
            <a:off x="2997060" y="3077167"/>
            <a:ext cx="5523000" cy="18002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Simulation results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based on applied CGE model with international market effects</a:t>
            </a:r>
          </a:p>
          <a:p>
            <a:pPr marL="288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Comparison with other modelling literature</a:t>
            </a:r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8D6FF05F-7D6D-722A-FC64-312CF9D1C0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29" b="23304"/>
          <a:stretch/>
        </p:blipFill>
        <p:spPr>
          <a:xfrm>
            <a:off x="3314118" y="3135261"/>
            <a:ext cx="1766703" cy="16472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17F754-6ED6-7FE2-4EAC-EFA42AF73E9E}"/>
              </a:ext>
            </a:extLst>
          </p:cNvPr>
          <p:cNvSpPr/>
          <p:nvPr/>
        </p:nvSpPr>
        <p:spPr>
          <a:xfrm>
            <a:off x="2997057" y="4988986"/>
            <a:ext cx="5522999" cy="18002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Review of literature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findings by type of instrument and environmental dimension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40AEB9-56EA-9285-3E75-0289D2987923}"/>
              </a:ext>
            </a:extLst>
          </p:cNvPr>
          <p:cNvSpPr/>
          <p:nvPr/>
        </p:nvSpPr>
        <p:spPr>
          <a:xfrm>
            <a:off x="3314117" y="5039154"/>
            <a:ext cx="1917681" cy="1680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72A17F6A-E10B-4591-1A50-3231D77C23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147" y="5039155"/>
            <a:ext cx="1504612" cy="1680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F15B95-8AB6-DDD3-5996-876C034D293F}"/>
              </a:ext>
            </a:extLst>
          </p:cNvPr>
          <p:cNvSpPr/>
          <p:nvPr/>
        </p:nvSpPr>
        <p:spPr>
          <a:xfrm>
            <a:off x="9547545" y="1814833"/>
            <a:ext cx="2190236" cy="46092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Proposed </a:t>
            </a:r>
            <a:r>
              <a:rPr lang="en-GB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framework and typology </a:t>
            </a:r>
            <a:br>
              <a:rPr lang="en-GB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</a:br>
            <a:r>
              <a:rPr lang="en-GB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of</a:t>
            </a:r>
            <a:r>
              <a:rPr lang="en-GB" b="1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agricultural support instruments based on potential </a:t>
            </a:r>
            <a:r>
              <a:rPr lang="en-GB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environmental impacts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454E2D-F95F-A702-4F94-B3B80B814AEF}"/>
              </a:ext>
            </a:extLst>
          </p:cNvPr>
          <p:cNvSpPr/>
          <p:nvPr/>
        </p:nvSpPr>
        <p:spPr>
          <a:xfrm rot="3009484">
            <a:off x="8439813" y="2452539"/>
            <a:ext cx="1007493" cy="262467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98B1A1-3DCD-9CB6-6B73-279D9187EEAD}"/>
              </a:ext>
            </a:extLst>
          </p:cNvPr>
          <p:cNvSpPr/>
          <p:nvPr/>
        </p:nvSpPr>
        <p:spPr>
          <a:xfrm rot="18590516" flipV="1">
            <a:off x="8375014" y="5217020"/>
            <a:ext cx="1007493" cy="262467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431F16D-2C44-57B7-7E64-B4E08082CCB4}"/>
              </a:ext>
            </a:extLst>
          </p:cNvPr>
          <p:cNvSpPr/>
          <p:nvPr/>
        </p:nvSpPr>
        <p:spPr>
          <a:xfrm flipV="1">
            <a:off x="8556650" y="3834779"/>
            <a:ext cx="846999" cy="262467"/>
          </a:xfrm>
          <a:prstGeom prst="rightArrow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5F473F-F41D-99DF-1819-8E4A88239D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6" y="2485017"/>
            <a:ext cx="2280376" cy="32244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EC1C0D-483B-A1A2-AF31-6B25C03D93B2}"/>
              </a:ext>
            </a:extLst>
          </p:cNvPr>
          <p:cNvSpPr txBox="1"/>
          <p:nvPr/>
        </p:nvSpPr>
        <p:spPr>
          <a:xfrm>
            <a:off x="337551" y="5815878"/>
            <a:ext cx="2537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https://dx.doi.org/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10.1787/808f110c-en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2C69A3-8031-87C0-D40A-7866CA639898}"/>
              </a:ext>
            </a:extLst>
          </p:cNvPr>
          <p:cNvSpPr txBox="1"/>
          <p:nvPr/>
        </p:nvSpPr>
        <p:spPr>
          <a:xfrm>
            <a:off x="348252" y="1547617"/>
            <a:ext cx="2557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OECD Paper No. 223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Lankoski, Nales and Valin (2025)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55"/>
    </mc:Choice>
    <mc:Fallback xmlns="">
      <p:transition spd="slow" advTm="75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7" grpId="0" animBg="1"/>
      <p:bldP spid="5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15858F36-48B8-69B8-C49B-9744B77C5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491"/>
          <a:stretch/>
        </p:blipFill>
        <p:spPr>
          <a:xfrm>
            <a:off x="1245524" y="2237848"/>
            <a:ext cx="10864733" cy="4074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43FF3-554E-81DA-8C19-FB743796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1"/>
            <a:ext cx="10108275" cy="11246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Results: Literature review – main support categories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4F4AC-0F5A-5D94-114D-578C9CF9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70AB8E-5EDA-49A9-8F53-65D18388D9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DB5A-863D-8B3D-700D-481C31C14EAD}"/>
              </a:ext>
            </a:extLst>
          </p:cNvPr>
          <p:cNvSpPr txBox="1"/>
          <p:nvPr/>
        </p:nvSpPr>
        <p:spPr>
          <a:xfrm>
            <a:off x="1430543" y="1376074"/>
            <a:ext cx="10108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383838"/>
                </a:solidFill>
                <a:latin typeface="Noto Sans"/>
              </a:rPr>
              <a:t>Literature review based on 85 papers with 607 observations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Beneficial (positive) or harmful (negative) impact score per type of instrument</a:t>
            </a:r>
          </a:p>
        </p:txBody>
      </p:sp>
    </p:spTree>
    <p:extLst>
      <p:ext uri="{BB962C8B-B14F-4D97-AF65-F5344CB8AC3E}">
        <p14:creationId xmlns:p14="http://schemas.microsoft.com/office/powerpoint/2010/main" val="25372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61"/>
    </mc:Choice>
    <mc:Fallback xmlns="">
      <p:transition spd="slow" advTm="1567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56CF710-3C41-07C5-768F-E3C82821004D}"/>
              </a:ext>
            </a:extLst>
          </p:cNvPr>
          <p:cNvSpPr/>
          <p:nvPr/>
        </p:nvSpPr>
        <p:spPr>
          <a:xfrm>
            <a:off x="6690971" y="3256016"/>
            <a:ext cx="4447518" cy="19891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1DF3A-AFE6-3A7C-7B65-39E286CFF95A}"/>
              </a:ext>
            </a:extLst>
          </p:cNvPr>
          <p:cNvSpPr/>
          <p:nvPr/>
        </p:nvSpPr>
        <p:spPr>
          <a:xfrm>
            <a:off x="1314435" y="3256016"/>
            <a:ext cx="4972050" cy="19891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EF0D-DC66-6AA5-13CF-64E37852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524" y="1508385"/>
            <a:ext cx="1010827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60000" indent="-284400">
              <a:lnSpc>
                <a:spcPct val="124000"/>
              </a:lnSpc>
              <a:spcBef>
                <a:spcPts val="600"/>
              </a:spcBef>
              <a:buClr>
                <a:srgbClr val="0AB8DF"/>
              </a:buClr>
              <a:buSzPct val="80000"/>
              <a:buFont typeface="Arial" panose="020B0604020202020204" pitchFamily="34" charset="0"/>
              <a:buChar char="►"/>
            </a:pPr>
            <a:r>
              <a:rPr lang="en-US" sz="2400" dirty="0">
                <a:latin typeface="+mj-lt"/>
              </a:rPr>
              <a:t>Environmental impacts =  </a:t>
            </a:r>
            <a:br>
              <a:rPr lang="en-US" sz="2400" dirty="0">
                <a:latin typeface="+mj-lt"/>
              </a:rPr>
            </a:br>
            <a:r>
              <a:rPr lang="en-US" sz="2000" dirty="0">
                <a:latin typeface="+mj-lt"/>
              </a:rPr>
              <a:t>Generic characteristics of payments      </a:t>
            </a:r>
            <a:r>
              <a:rPr lang="en-US" sz="2800" b="1" dirty="0">
                <a:latin typeface="+mj-lt"/>
              </a:rPr>
              <a:t>X</a:t>
            </a:r>
            <a:r>
              <a:rPr lang="en-US" sz="2000" dirty="0">
                <a:latin typeface="+mj-lt"/>
              </a:rPr>
              <a:t>                Contextual elements</a:t>
            </a:r>
            <a:endParaRPr lang="en-US" sz="1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6DD0-666B-6EF5-E233-00A09F25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E6C4222-69C0-F438-8763-E19B778788A1}"/>
              </a:ext>
            </a:extLst>
          </p:cNvPr>
          <p:cNvSpPr/>
          <p:nvPr/>
        </p:nvSpPr>
        <p:spPr>
          <a:xfrm>
            <a:off x="3581400" y="2542064"/>
            <a:ext cx="323850" cy="59055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5206-00DF-7738-0597-C07D201C69C1}"/>
              </a:ext>
            </a:extLst>
          </p:cNvPr>
          <p:cNvSpPr txBox="1"/>
          <p:nvPr/>
        </p:nvSpPr>
        <p:spPr>
          <a:xfrm>
            <a:off x="1419225" y="3325628"/>
            <a:ext cx="497204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Typology</a:t>
            </a:r>
            <a:r>
              <a:rPr lang="en-US" sz="1600" dirty="0">
                <a:solidFill>
                  <a:schemeClr val="bg2"/>
                </a:solidFill>
              </a:rPr>
              <a:t> around elements such as: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Type of payment in OECD classification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Type of production or input being supported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Environmental conditions tied to payment </a:t>
            </a:r>
            <a:br>
              <a:rPr lang="en-US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(production constraints, cross-compliance, type of agri-environmental payment)</a:t>
            </a:r>
          </a:p>
          <a:p>
            <a:r>
              <a:rPr lang="en-US" sz="1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E3B10A4-DE6E-FD22-38D7-BF88107ADEDE}"/>
              </a:ext>
            </a:extLst>
          </p:cNvPr>
          <p:cNvSpPr/>
          <p:nvPr/>
        </p:nvSpPr>
        <p:spPr>
          <a:xfrm>
            <a:off x="8734425" y="2542064"/>
            <a:ext cx="323850" cy="59055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B855C-3827-BA83-E1CF-DFE2CF208422}"/>
              </a:ext>
            </a:extLst>
          </p:cNvPr>
          <p:cNvSpPr txBox="1"/>
          <p:nvPr/>
        </p:nvSpPr>
        <p:spPr>
          <a:xfrm>
            <a:off x="6881033" y="3314515"/>
            <a:ext cx="49720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Local characteristics </a:t>
            </a:r>
            <a:r>
              <a:rPr lang="en-US" sz="1600" dirty="0">
                <a:solidFill>
                  <a:schemeClr val="bg2"/>
                </a:solidFill>
              </a:rPr>
              <a:t>such as: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State of natural resources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Farming local conditions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Environmental and resource policies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>
                <a:solidFill>
                  <a:schemeClr val="bg2"/>
                </a:solidFill>
              </a:rPr>
              <a:t>International market interactions</a:t>
            </a:r>
          </a:p>
          <a:p>
            <a:r>
              <a:rPr lang="en-US" sz="16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9983C-CEC9-2B89-749D-FE5E2E4A0AF9}"/>
              </a:ext>
            </a:extLst>
          </p:cNvPr>
          <p:cNvSpPr txBox="1"/>
          <p:nvPr/>
        </p:nvSpPr>
        <p:spPr>
          <a:xfrm>
            <a:off x="1718922" y="5368546"/>
            <a:ext cx="941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98AAD"/>
                </a:solidFill>
              </a:rPr>
              <a:t>Potentially harmful or beneficial	</a:t>
            </a:r>
            <a:r>
              <a:rPr lang="en-US" sz="2800" b="1" dirty="0">
                <a:solidFill>
                  <a:srgbClr val="098AAD"/>
                </a:solidFill>
              </a:rPr>
              <a:t>&gt; </a:t>
            </a:r>
            <a:r>
              <a:rPr lang="en-US" b="1" dirty="0">
                <a:solidFill>
                  <a:srgbClr val="098AAD"/>
                </a:solidFill>
              </a:rPr>
              <a:t>	Effectively harmful or beneficial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2A73C11-1B62-EC12-56B1-0A894E5E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313" y="53571"/>
            <a:ext cx="10673442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Synthesis: Two dimensions to determine impacts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7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68"/>
    </mc:Choice>
    <mc:Fallback xmlns="">
      <p:transition spd="slow" advTm="6606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6D4F27-71DB-311F-DCCF-E153954BDF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496" y="752283"/>
            <a:ext cx="7782692" cy="6105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6BFEF-F5E1-9CD3-2840-DD27C980F3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496" y="752284"/>
            <a:ext cx="7782692" cy="1277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AE2DE-65B6-69BD-59C4-9C193C01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525" y="207180"/>
            <a:ext cx="10864733" cy="545103"/>
          </a:xfrm>
        </p:spPr>
        <p:txBody>
          <a:bodyPr>
            <a:noAutofit/>
          </a:bodyPr>
          <a:lstStyle/>
          <a:p>
            <a:r>
              <a:rPr lang="en-US" sz="2800" dirty="0"/>
              <a:t>From support category to level of risk/potential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2BFCE-EB0C-9FD0-4F45-3E2D0469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0AB8E-5EDA-49A9-8F53-65D18388D9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46FB8-194B-D287-DABF-8B8F2D46E6A5}"/>
              </a:ext>
            </a:extLst>
          </p:cNvPr>
          <p:cNvSpPr txBox="1"/>
          <p:nvPr/>
        </p:nvSpPr>
        <p:spPr>
          <a:xfrm>
            <a:off x="726561" y="2528753"/>
            <a:ext cx="246929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Combination of: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(1) Instrument category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(2) Type of targeted input or production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(3) Environmental provisions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F105E-AEE8-1C1E-7E7C-FEAC4A8DDA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496" y="2015765"/>
            <a:ext cx="3704048" cy="4842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5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5"/>
    </mc:Choice>
    <mc:Fallback xmlns="">
      <p:transition spd="slow" advTm="6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8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15|20.7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2.6|14|2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"/>
</p:tagLst>
</file>

<file path=ppt/theme/theme1.xml><?xml version="1.0" encoding="utf-8"?>
<a:theme xmlns:a="http://schemas.openxmlformats.org/drawingml/2006/main" name="TAD_Blue">
  <a:themeElements>
    <a:clrScheme name="TAD blue">
      <a:dk1>
        <a:srgbClr val="FFFFFF"/>
      </a:dk1>
      <a:lt1>
        <a:srgbClr val="0AB8DF"/>
      </a:lt1>
      <a:dk2>
        <a:srgbClr val="0AB8DF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DCDD33A4-A627-4D1B-81ED-AE20F3CB8C7B}"/>
    </a:ext>
  </a:extLst>
</a:theme>
</file>

<file path=ppt/theme/theme2.xml><?xml version="1.0" encoding="utf-8"?>
<a:theme xmlns:a="http://schemas.openxmlformats.org/drawingml/2006/main" name="TAD_Green">
  <a:themeElements>
    <a:clrScheme name="TAD green">
      <a:dk1>
        <a:srgbClr val="FFFFFF"/>
      </a:dk1>
      <a:lt1>
        <a:srgbClr val="8CC63E"/>
      </a:lt1>
      <a:dk2>
        <a:srgbClr val="8CC63E"/>
      </a:dk2>
      <a:lt2>
        <a:srgbClr val="383838"/>
      </a:lt2>
      <a:accent1>
        <a:srgbClr val="FF0000"/>
      </a:accent1>
      <a:accent2>
        <a:srgbClr val="538135"/>
      </a:accent2>
      <a:accent3>
        <a:srgbClr val="FFD965"/>
      </a:accent3>
      <a:accent4>
        <a:srgbClr val="FFC000"/>
      </a:accent4>
      <a:accent5>
        <a:srgbClr val="F4B183"/>
      </a:accent5>
      <a:accent6>
        <a:srgbClr val="70AD47"/>
      </a:accent6>
      <a:hlink>
        <a:srgbClr val="0AB8DF"/>
      </a:hlink>
      <a:folHlink>
        <a:srgbClr val="0896B8"/>
      </a:folHlink>
    </a:clrScheme>
    <a:fontScheme name="Noto San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D_PPT_template.potx  -  Read-Only" id="{A8D9D948-64C1-48B5-8013-03472565E697}" vid="{072F3FA0-988E-4090-B478-709935F7D6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09BA38F81C21774C93C22498CC5641E1" ma:contentTypeVersion="227" ma:contentTypeDescription="" ma:contentTypeScope="" ma:versionID="876d843c994bdd0fea01a8b1a744f1bc">
  <xsd:schema xmlns:xsd="http://www.w3.org/2001/XMLSchema" xmlns:xs="http://www.w3.org/2001/XMLSchema" xmlns:p="http://schemas.microsoft.com/office/2006/metadata/properties" xmlns:ns1="54c4cd27-f286-408f-9ce0-33c1e0f3ab39" xmlns:ns2="218edd1d-d930-43a9-98e4-fcc7048dc93f" xmlns:ns3="f4895bf2-9ca5-4628-9927-264e60050b64" xmlns:ns4="http://schemas.microsoft.com/sharepoint/v3" xmlns:ns5="c9f238dd-bb73-4aef-a7a5-d644ad823e52" xmlns:ns6="ca82dde9-3436-4d3d-bddd-d31447390034" targetNamespace="http://schemas.microsoft.com/office/2006/metadata/properties" ma:root="true" ma:fieldsID="c2f234cc91b25da7cc42ce1a8991a4da" ns1:_="" ns2:_="" ns3:_="" ns4:_="" ns5:_="" ns6:_="">
    <xsd:import namespace="54c4cd27-f286-408f-9ce0-33c1e0f3ab39"/>
    <xsd:import namespace="218edd1d-d930-43a9-98e4-fcc7048dc93f"/>
    <xsd:import namespace="f4895bf2-9ca5-4628-9927-264e60050b64"/>
    <xsd:import namespace="http://schemas.microsoft.com/sharepoint/v3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2:_dlc_DocIdPersistId" minOccurs="0"/>
                <xsd:element ref="ns3:OECDTagsCache" minOccurs="0"/>
                <xsd:element ref="ns2:_dlc_DocId" minOccurs="0"/>
                <xsd:element ref="ns2:_dlc_DocIdUrl" minOccurs="0"/>
                <xsd:element ref="ns5:eShareKeywordsTaxHTField0" minOccurs="0"/>
                <xsd:element ref="ns5:eShareTopicTaxHTField0" minOccurs="0"/>
                <xsd:element ref="ns5:eShareCountryTaxHTField0" minOccurs="0"/>
                <xsd:element ref="ns5:eSharePWBTaxHTField0" minOccurs="0"/>
                <xsd:element ref="ns6:TaxCatchAllLabel" minOccurs="0"/>
                <xsd:element ref="ns6:TaxCatchAll" minOccurs="0"/>
                <xsd:element ref="ns6:OECDlanguage" minOccurs="0"/>
                <xsd:element ref="ns3:Project_x003a_Project_x0020_status" minOccurs="0"/>
                <xsd:element ref="ns1:OECDMeetingDate" minOccurs="0"/>
                <xsd:element ref="ns3:dbdcbb51bc004245ab71674fd1b8a07e" minOccurs="0"/>
                <xsd:element ref="ns3:d1157d34cb3e4b4d92eb2dc96654fa68" minOccurs="0"/>
                <xsd:element ref="ns5:eShareCommitteeTaxHTField0" minOccurs="0"/>
                <xsd:element ref="ns2:j89cecd0b5a3476faf70cc48721566a0" minOccurs="0"/>
                <xsd:element ref="ns3:debbcac353074a85a171539c83776b5b" minOccurs="0"/>
                <xsd:element ref="ns4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5" nillable="true" ma:displayName="Meeting Date" ma:default="" ma:format="DateOnly" ma:hidden="true" ma:internalName="OECDMeeting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edd1d-d930-43a9-98e4-fcc7048dc93f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20" nillable="true" ma:displayName="Document ID" ma:description="" ma:hidden="true" ma:internalName="_dlc_DocId" ma:readOnly="true">
      <xsd:simpleType>
        <xsd:restriction base="dms:Text"/>
      </xsd:simpleType>
    </xsd:element>
    <xsd:element name="_dlc_DocIdUrl" ma:index="23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j89cecd0b5a3476faf70cc48721566a0" ma:index="39" nillable="true" ma:taxonomy="true" ma:internalName="j89cecd0b5a3476faf70cc48721566a0" ma:taxonomyFieldName="OECDHorizontalProjects" ma:displayName="Horizontal project" ma:readOnly="false" ma:default="" ma:fieldId="{389cecd0-b5a3-476f-af70-cc48721566a0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95bf2-9ca5-4628-9927-264e60050b64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0162ff36-77c1-464f-a633-26873384d4aa" ma:internalName="OECDProjectLookup" ma:readOnly="false" ma:showField="OECDShortProjectName" ma:web="f4895bf2-9ca5-4628-9927-264e60050b64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0162ff36-77c1-464f-a633-26873384d4aa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9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34" nillable="true" ma:displayName="Project:Project status" ma:hidden="true" ma:list="0162ff36-77c1-464f-a633-26873384d4aa" ma:internalName="Project_x003A_Project_x0020_status" ma:readOnly="true" ma:showField="OECDProjectStatus" ma:web="f4895bf2-9ca5-4628-9927-264e60050b64">
      <xsd:simpleType>
        <xsd:restriction base="dms:Lookup"/>
      </xsd:simpleType>
    </xsd:element>
    <xsd:element name="dbdcbb51bc004245ab71674fd1b8a07e" ma:index="36" nillable="true" ma:displayName="Deliverable partners_0" ma:hidden="true" ma:internalName="dbdcbb51bc004245ab71674fd1b8a07e">
      <xsd:simpleType>
        <xsd:restriction base="dms:Note"/>
      </xsd:simpleType>
    </xsd:element>
    <xsd:element name="d1157d34cb3e4b4d92eb2dc96654fa68" ma:index="37" nillable="true" ma:displayName="Deliverable owner_0" ma:hidden="true" ma:internalName="d1157d34cb3e4b4d92eb2dc96654fa68">
      <xsd:simpleType>
        <xsd:restriction base="dms:Note"/>
      </xsd:simpleType>
    </xsd:element>
    <xsd:element name="debbcac353074a85a171539c83776b5b" ma:index="40" nillable="true" ma:taxonomy="true" ma:internalName="debbcac353074a85a171539c83776b5b" ma:taxonomyFieldName="OECDProjectOwnerStructure" ma:displayName="Project owner" ma:readOnly="false" ma:default="" ma:fieldId="debbcac3-5307-4a85-a171-539c83776b5b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42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4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5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6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8" nillable="true" ma:taxonomy="true" ma:internalName="eSharePWBTaxHTField0" ma:taxonomyFieldName="OECDPWB" ma:displayName="PWB" ma:readOnly="false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8" nillable="true" ma:taxonomy="true" ma:internalName="eShareCommitteeTaxHTField0" ma:taxonomyFieldName="OECDCommittee" ma:displayName="Committee" ma:readOnly="false" ma:default="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9" nillable="true" ma:displayName="Taxonomy Catch All Column1" ma:hidden="true" ma:list="{bf0e96e7-7f37-457e-b72e-3bf508f8da33}" ma:internalName="TaxCatchAllLabel" ma:readOnly="true" ma:showField="CatchAllDataLabel" ma:web="218edd1d-d930-43a9-98e4-fcc7048dc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2" nillable="true" ma:displayName="Taxonomy Catch All Column" ma:hidden="true" ma:list="{bf0e96e7-7f37-457e-b72e-3bf508f8da33}" ma:internalName="TaxCatchAll" ma:showField="CatchAllData" ma:web="218edd1d-d930-43a9-98e4-fcc7048dc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3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bdcbb51bc004245ab71674fd1b8a07e xmlns="f4895bf2-9ca5-4628-9927-264e60050b64" xsi:nil="true"/>
    <debbcac353074a85a171539c83776b5b xmlns="f4895bf2-9ca5-4628-9927-264e60050b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TAD/ARP</TermName>
          <TermId xmlns="http://schemas.microsoft.com/office/infopath/2007/PartnerControls">5efe4007-5a48-463f-a821-176292c18a00</TermId>
        </TermInfo>
      </Terms>
    </debbcac353074a85a171539c83776b5b>
    <OECDMainProject xmlns="f4895bf2-9ca5-4628-9927-264e60050b64">99</OECDMainProject>
    <d1157d34cb3e4b4d92eb2dc96654fa68 xmlns="f4895bf2-9ca5-4628-9927-264e60050b64" xsi:nil="true"/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Contribute to Shaping Globalisation for the Benefit of All through the Expansion of Trade and Investment</TermName>
          <TermId xmlns="http://schemas.microsoft.com/office/infopath/2007/PartnerControls">eb11b502-2aab-4248-ab51-6c3b87ebed0f</TermId>
        </TermInfo>
      </Terms>
    </eSharePWBTaxHTField0>
    <OECDlanguage xmlns="ca82dde9-3436-4d3d-bddd-d31447390034">English</OECDlanguage>
    <OECDExpirationDate xmlns="218edd1d-d930-43a9-98e4-fcc7048dc93f" xsi:nil="true"/>
    <OECDProjectMembers xmlns="f4895bf2-9ca5-4628-9927-264e60050b64">
      <UserInfo>
        <DisplayName>GRUÈRE Guillaume, TAD/ARP</DisplayName>
        <AccountId>357</AccountId>
        <AccountType/>
      </UserInfo>
      <UserInfo>
        <DisplayName>LANKOSKI Jussi, TAD/ARP</DisplayName>
        <AccountId>159</AccountId>
        <AccountType/>
      </UserInfo>
      <UserInfo>
        <DisplayName>POINCET Theresa, TAD/ARP</DisplayName>
        <AccountId>70</AccountId>
        <AccountType/>
      </UserInfo>
      <UserInfo>
        <DisplayName>TAKROURI JOLLY Noura, TAD/ARP</DisplayName>
        <AccountId>338</AccountId>
        <AccountType/>
      </UserInfo>
      <UserInfo>
        <DisplayName>GUERRERO Santiago, TAD/ARP</DisplayName>
        <AccountId>1696</AccountId>
        <AccountType/>
      </UserInfo>
      <UserInfo>
        <DisplayName>DEBOE Gwendolen, TAD/ARP</DisplayName>
        <AccountId>1685</AccountId>
        <AccountType/>
      </UserInfo>
      <UserInfo>
        <DisplayName>SHIGEMITSU Makiko, TAD/ARP</DisplayName>
        <AccountId>2219</AccountId>
        <AccountType/>
      </UserInfo>
      <UserInfo>
        <DisplayName>DIAKOSAVVAS Dimitris, TAD/ARP</DisplayName>
        <AccountId>110</AccountId>
        <AccountType/>
      </UserInfo>
      <UserInfo>
        <DisplayName>ABDERRAHMANE Martina, TAD/ARP</DisplayName>
        <AccountId>48</AccountId>
        <AccountType/>
      </UserInfo>
      <UserInfo>
        <DisplayName>VALIN Hugo, TAD/ARP</DisplayName>
        <AccountId>3634</AccountId>
        <AccountType/>
      </UserInfo>
      <UserInfo>
        <DisplayName>MARTINI Roger, TAD/ARP</DisplayName>
        <AccountId>147</AccountId>
        <AccountType/>
      </UserInfo>
      <UserInfo>
        <DisplayName>IGNACIUK Ada, TAD/ARP</DisplayName>
        <AccountId>4516</AccountId>
        <AccountType/>
      </UserInfo>
    </OECDProjectMembers>
    <DocumentSetDescription xmlns="http://schemas.microsoft.com/sharepoint/v3" xsi:nil="true"/>
    <OECDProjectManager xmlns="f4895bf2-9ca5-4628-9927-264e60050b64">
      <UserInfo>
        <DisplayName/>
        <AccountId>110</AccountId>
        <AccountType/>
      </UserInfo>
    </OECDProjectManager>
    <OECDMeetingDate xmlns="54c4cd27-f286-408f-9ce0-33c1e0f3ab39" xsi:nil="true"/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Committee for Agriculture</TermName>
          <TermId xmlns="http://schemas.microsoft.com/office/infopath/2007/PartnerControls">a44c7578-aba1-48cd-a12f-5dc669ecb807</TermId>
        </TermInfo>
      </Terms>
    </eShareCommitteeTaxHTField0>
    <OECDKimProvenance xmlns="54c4cd27-f286-408f-9ce0-33c1e0f3ab39" xsi:nil="true"/>
    <OECDTagsCache xmlns="f4895bf2-9ca5-4628-9927-264e60050b64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b6d08927-5cc0-4def-9251-71b61748d1ac</TermId>
        </TermInfo>
      </Terms>
    </eShareTopicTaxHTField0>
    <OECDPinnedBy xmlns="f4895bf2-9ca5-4628-9927-264e60050b64">
      <UserInfo>
        <DisplayName/>
        <AccountId xsi:nil="true"/>
        <AccountType/>
      </UserInfo>
    </OECDPinnedBy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1c24c343-6ac6-4627-8b76-4e34d1ce8d55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8b8b80e0-ecbb-48e9-b345-c1b0e11f6768</TermId>
        </TermInfo>
      </Terms>
    </eShareKeywordsTaxHTField0>
    <j89cecd0b5a3476faf70cc48721566a0 xmlns="218edd1d-d930-43a9-98e4-fcc7048dc93f">
      <Terms xmlns="http://schemas.microsoft.com/office/infopath/2007/PartnerControls"/>
    </j89cecd0b5a3476faf70cc48721566a0>
    <OECDProjectLookup xmlns="f4895bf2-9ca5-4628-9927-264e60050b64">101</OECDProjectLookup>
    <TaxCatchAll xmlns="ca82dde9-3436-4d3d-bddd-d31447390034">
      <Value>1425</Value>
      <Value>880</Value>
      <Value>879</Value>
      <Value>25</Value>
      <Value>1858</Value>
      <Value>375</Value>
    </TaxCatchAll>
  </documentManagement>
</p:properties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6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Props1.xml><?xml version="1.0" encoding="utf-8"?>
<ds:datastoreItem xmlns:ds="http://schemas.openxmlformats.org/officeDocument/2006/customXml" ds:itemID="{884B99AB-4CDE-4C76-9476-4A809F983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218edd1d-d930-43a9-98e4-fcc7048dc93f"/>
    <ds:schemaRef ds:uri="f4895bf2-9ca5-4628-9927-264e60050b64"/>
    <ds:schemaRef ds:uri="http://schemas.microsoft.com/sharepoint/v3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DC7BA1-CA4D-474F-B120-A05F04958B8A}">
  <ds:schemaRefs>
    <ds:schemaRef ds:uri="http://purl.org/dc/dcmitype/"/>
    <ds:schemaRef ds:uri="c9f238dd-bb73-4aef-a7a5-d644ad823e52"/>
    <ds:schemaRef ds:uri="54c4cd27-f286-408f-9ce0-33c1e0f3ab39"/>
    <ds:schemaRef ds:uri="http://schemas.microsoft.com/office/2006/metadata/properties"/>
    <ds:schemaRef ds:uri="http://purl.org/dc/elements/1.1/"/>
    <ds:schemaRef ds:uri="218edd1d-d930-43a9-98e4-fcc7048dc93f"/>
    <ds:schemaRef ds:uri="f4895bf2-9ca5-4628-9927-264e60050b64"/>
    <ds:schemaRef ds:uri="http://schemas.microsoft.com/office/infopath/2007/PartnerControls"/>
    <ds:schemaRef ds:uri="ca82dde9-3436-4d3d-bddd-d31447390034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579EC5-DA9B-4025-B832-045FDA29164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8C9E6C0-D208-40A6-8177-53DCB4D68FF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57352A4-6DED-48A3-B6B7-234C44C99609}">
  <ds:schemaRefs>
    <ds:schemaRef ds:uri="http://www.oecd.org/eshare/projectsentre/CtFieldPriority/"/>
    <ds:schemaRef ds:uri="http://schemas.microsoft.com/2003/10/Serialization/Arrays"/>
  </ds:schemaRefs>
</ds:datastoreItem>
</file>

<file path=customXml/itemProps6.xml><?xml version="1.0" encoding="utf-8"?>
<ds:datastoreItem xmlns:ds="http://schemas.openxmlformats.org/officeDocument/2006/customXml" ds:itemID="{B398B852-26CB-4EF2-860A-7D03586EC790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TAD_PPT_template (2023)</Template>
  <TotalTime>22419</TotalTime>
  <Words>1010</Words>
  <Application>Microsoft Office PowerPoint</Application>
  <PresentationFormat>Widescreen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Noto Sans</vt:lpstr>
      <vt:lpstr>Symbol</vt:lpstr>
      <vt:lpstr>TAD_Blue</vt:lpstr>
      <vt:lpstr>TAD_Green</vt:lpstr>
      <vt:lpstr>Assessing the environmental impacts of agricultural support</vt:lpstr>
      <vt:lpstr>General context</vt:lpstr>
      <vt:lpstr>OECD Agricultural Policy Monitoring and Evaluation</vt:lpstr>
      <vt:lpstr>Current structure of support data on agriculture: Support to producers</vt:lpstr>
      <vt:lpstr>What did past OECD studies show on agriculture?</vt:lpstr>
      <vt:lpstr>Assessing the impacts of agricultural support policies on the environment</vt:lpstr>
      <vt:lpstr>Results: Literature review – main support categories</vt:lpstr>
      <vt:lpstr>Synthesis: Two dimensions to determine impacts</vt:lpstr>
      <vt:lpstr>From support category to level of risk/potential benefits</vt:lpstr>
      <vt:lpstr>Outcome of more systematic assessment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BOROS Caitlin, TAD/COM</dc:creator>
  <cp:lastModifiedBy>LANKOSKI Jussi, TAD/ARP</cp:lastModifiedBy>
  <cp:revision>242</cp:revision>
  <cp:lastPrinted>2025-12-10T10:58:49Z</cp:lastPrinted>
  <dcterms:created xsi:type="dcterms:W3CDTF">2023-04-14T10:11:24Z</dcterms:created>
  <dcterms:modified xsi:type="dcterms:W3CDTF">2025-12-10T14:55:30Z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0x0101008B4DD370EC31429186F3AD49F0D3098F004A77CEA22D3A40738DB9741B0FD4187A0081A297DA330C4955888849EBD611C2260009BA38F81C21774C93C22498CC5641E1</vt:lpwstr>
  </property>
  <property fmtid="{D5CDD505-2E9C-101B-9397-08002B2CF9AE}" pid="3" name="OECDProjectOwnerStructure">
    <vt:lpwstr>375;#TAD/ARP|5efe4007-5a48-463f-a821-176292c18a00</vt:lpwstr>
  </property>
  <property fmtid="{D5CDD505-2E9C-101B-9397-08002B2CF9AE}" pid="4" name="OECDHorizontalProjects">
    <vt:lpwstr/>
  </property>
  <property fmtid="{D5CDD505-2E9C-101B-9397-08002B2CF9AE}" pid="5" name="OECDCountry">
    <vt:lpwstr/>
  </property>
  <property fmtid="{D5CDD505-2E9C-101B-9397-08002B2CF9AE}" pid="6" name="OECDTopic">
    <vt:lpwstr>879;#Communication|b6d08927-5cc0-4def-9251-71b61748d1ac</vt:lpwstr>
  </property>
  <property fmtid="{D5CDD505-2E9C-101B-9397-08002B2CF9AE}" pid="7" name="OECDCommittee">
    <vt:lpwstr>25;#Committee for Agriculture|a44c7578-aba1-48cd-a12f-5dc669ecb807</vt:lpwstr>
  </property>
  <property fmtid="{D5CDD505-2E9C-101B-9397-08002B2CF9AE}" pid="8" name="OECDPWB">
    <vt:lpwstr>880;#3 Contribute to Shaping Globalisation for the Benefit of All through the Expansion of Trade and Investment|eb11b502-2aab-4248-ab51-6c3b87ebed0f</vt:lpwstr>
  </property>
  <property fmtid="{D5CDD505-2E9C-101B-9397-08002B2CF9AE}" pid="9" name="OECDKeywords">
    <vt:lpwstr>1858;#presentation|1c24c343-6ac6-4627-8b76-4e34d1ce8d55;#1425;#Template|8b8b80e0-ecbb-48e9-b345-c1b0e11f6768</vt:lpwstr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OECDAllRelatedUsers">
    <vt:lpwstr/>
  </property>
  <property fmtid="{D5CDD505-2E9C-101B-9397-08002B2CF9AE}" pid="13" name="_docset_NoMedatataSyncRequired">
    <vt:lpwstr>False</vt:lpwstr>
  </property>
  <property fmtid="{D5CDD505-2E9C-101B-9397-08002B2CF9AE}" pid="14" name="MSIP_Label_0b2d0c28-e13a-4801-bbf0-29bdaa81743b_Enabled">
    <vt:lpwstr>true</vt:lpwstr>
  </property>
  <property fmtid="{D5CDD505-2E9C-101B-9397-08002B2CF9AE}" pid="15" name="MSIP_Label_0b2d0c28-e13a-4801-bbf0-29bdaa81743b_SetDate">
    <vt:lpwstr>2025-06-24T08:51:03Z</vt:lpwstr>
  </property>
  <property fmtid="{D5CDD505-2E9C-101B-9397-08002B2CF9AE}" pid="16" name="MSIP_Label_0b2d0c28-e13a-4801-bbf0-29bdaa81743b_Method">
    <vt:lpwstr>Privileged</vt:lpwstr>
  </property>
  <property fmtid="{D5CDD505-2E9C-101B-9397-08002B2CF9AE}" pid="17" name="MSIP_Label_0b2d0c28-e13a-4801-bbf0-29bdaa81743b_Name">
    <vt:lpwstr>Unclassified</vt:lpwstr>
  </property>
  <property fmtid="{D5CDD505-2E9C-101B-9397-08002B2CF9AE}" pid="18" name="MSIP_Label_0b2d0c28-e13a-4801-bbf0-29bdaa81743b_SiteId">
    <vt:lpwstr>ac41c7d4-1f61-460d-b0f4-fc925a2b471c</vt:lpwstr>
  </property>
  <property fmtid="{D5CDD505-2E9C-101B-9397-08002B2CF9AE}" pid="19" name="MSIP_Label_0b2d0c28-e13a-4801-bbf0-29bdaa81743b_ActionId">
    <vt:lpwstr>c94b6b80-c24f-4bcf-9ab4-7c7b374cb78a</vt:lpwstr>
  </property>
  <property fmtid="{D5CDD505-2E9C-101B-9397-08002B2CF9AE}" pid="20" name="MSIP_Label_0b2d0c28-e13a-4801-bbf0-29bdaa81743b_ContentBits">
    <vt:lpwstr>2</vt:lpwstr>
  </property>
  <property fmtid="{D5CDD505-2E9C-101B-9397-08002B2CF9AE}" pid="21" name="ClassificationContentMarkingFooterLocations">
    <vt:lpwstr>TAD_Blue:8\TAD_Green:8</vt:lpwstr>
  </property>
  <property fmtid="{D5CDD505-2E9C-101B-9397-08002B2CF9AE}" pid="22" name="ClassificationContentMarkingFooterText">
    <vt:lpwstr>Unclassified - Non classifié</vt:lpwstr>
  </property>
</Properties>
</file>