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24"/>
  </p:notesMasterIdLst>
  <p:sldIdLst>
    <p:sldId id="257" r:id="rId8"/>
    <p:sldId id="953" r:id="rId9"/>
    <p:sldId id="955" r:id="rId10"/>
    <p:sldId id="956" r:id="rId11"/>
    <p:sldId id="958" r:id="rId12"/>
    <p:sldId id="258" r:id="rId13"/>
    <p:sldId id="943" r:id="rId14"/>
    <p:sldId id="938" r:id="rId15"/>
    <p:sldId id="942" r:id="rId16"/>
    <p:sldId id="946" r:id="rId17"/>
    <p:sldId id="961" r:id="rId18"/>
    <p:sldId id="963" r:id="rId19"/>
    <p:sldId id="962" r:id="rId20"/>
    <p:sldId id="937" r:id="rId21"/>
    <p:sldId id="531" r:id="rId22"/>
    <p:sldId id="6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7EF04E-A0A2-CFFB-D8F1-2A6A2E54DB98}" name="ANTUNEZ Fernando, ENV/FIG" initials="FA" userId="S::Fernando.ANTUNEZ@oecd.org::825e464b-7419-4ed0-9935-e535fa43f7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001" autoAdjust="0"/>
    <p:restoredTop sz="70438" autoAdjust="0"/>
  </p:normalViewPr>
  <p:slideViewPr>
    <p:cSldViewPr snapToGrid="0">
      <p:cViewPr varScale="1">
        <p:scale>
          <a:sx n="56" d="100"/>
          <a:sy n="56" d="100"/>
        </p:scale>
        <p:origin x="1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/>
              <a:t>Agriculture as share of GDP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118080"/>
        <c:axId val="1134111840"/>
      </c:barChart>
      <c:catAx>
        <c:axId val="11341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11840"/>
        <c:crosses val="autoZero"/>
        <c:auto val="1"/>
        <c:lblAlgn val="ctr"/>
        <c:lblOffset val="100"/>
        <c:noMultiLvlLbl val="0"/>
      </c:catAx>
      <c:valAx>
        <c:axId val="11341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/>
              <a:t>Agriculture as share of GDP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Armenia (2024)</c:v>
                </c:pt>
                <c:pt idx="1">
                  <c:v>Azerbaijan (2024)</c:v>
                </c:pt>
                <c:pt idx="2">
                  <c:v>Moldova (2023)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7.8</c:v>
                </c:pt>
                <c:pt idx="1">
                  <c:v>5.7</c:v>
                </c:pt>
                <c:pt idx="2">
                  <c:v>7.62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E-49FE-8854-CDCF11A520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118080"/>
        <c:axId val="1134111840"/>
      </c:barChart>
      <c:catAx>
        <c:axId val="11341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11840"/>
        <c:crosses val="autoZero"/>
        <c:auto val="1"/>
        <c:lblAlgn val="ctr"/>
        <c:lblOffset val="100"/>
        <c:noMultiLvlLbl val="0"/>
      </c:catAx>
      <c:valAx>
        <c:axId val="11341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/>
              <a:t>Agriculture as share of GDP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118080"/>
        <c:axId val="1134111840"/>
      </c:barChart>
      <c:catAx>
        <c:axId val="11341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11840"/>
        <c:crosses val="autoZero"/>
        <c:auto val="1"/>
        <c:lblAlgn val="ctr"/>
        <c:lblOffset val="100"/>
        <c:noMultiLvlLbl val="0"/>
      </c:catAx>
      <c:valAx>
        <c:axId val="11341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/>
              <a:t>Agriculture as share of GDP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118080"/>
        <c:axId val="1134111840"/>
      </c:barChart>
      <c:catAx>
        <c:axId val="11341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11840"/>
        <c:crosses val="autoZero"/>
        <c:auto val="1"/>
        <c:lblAlgn val="ctr"/>
        <c:lblOffset val="100"/>
        <c:noMultiLvlLbl val="0"/>
      </c:catAx>
      <c:valAx>
        <c:axId val="11341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1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0F827-8C85-4C5B-86EE-2B581DBD1B8D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64735E-612D-4BAE-A04C-D16B0ACB72C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600" b="1" dirty="0"/>
            <a:t>Low Financial Resilience</a:t>
          </a:r>
        </a:p>
        <a:p>
          <a:pPr algn="l">
            <a:lnSpc>
              <a:spcPct val="100000"/>
            </a:lnSpc>
          </a:pPr>
          <a:r>
            <a:rPr lang="en-US" sz="1200" dirty="0"/>
            <a:t>- Small farmers face </a:t>
          </a:r>
          <a:r>
            <a:rPr lang="en-US" sz="1200" b="1" dirty="0"/>
            <a:t>high interest rates</a:t>
          </a:r>
          <a:r>
            <a:rPr lang="en-US" sz="1200" dirty="0"/>
            <a:t>, strict collateral requirements, and limited access to formal finance → reliance on self-financing and informal loans.</a:t>
          </a:r>
        </a:p>
      </dgm:t>
    </dgm:pt>
    <dgm:pt modelId="{21B6F5DC-B261-495A-BDFE-115901000458}" type="parTrans" cxnId="{08257D19-179A-43BB-BD82-8A45E6B09A7C}">
      <dgm:prSet/>
      <dgm:spPr/>
      <dgm:t>
        <a:bodyPr/>
        <a:lstStyle/>
        <a:p>
          <a:endParaRPr lang="en-US" sz="1050"/>
        </a:p>
      </dgm:t>
    </dgm:pt>
    <dgm:pt modelId="{861F48BD-52D0-4429-ADE9-4D211F879232}" type="sibTrans" cxnId="{08257D19-179A-43BB-BD82-8A45E6B09A7C}">
      <dgm:prSet/>
      <dgm:spPr/>
      <dgm:t>
        <a:bodyPr/>
        <a:lstStyle/>
        <a:p>
          <a:endParaRPr lang="en-US" sz="1050"/>
        </a:p>
      </dgm:t>
    </dgm:pt>
    <dgm:pt modelId="{03973BFA-C1D6-455E-9DAF-6614D3E4AB6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1" dirty="0"/>
            <a:t>Weak Agricultural Insurance</a:t>
          </a:r>
        </a:p>
        <a:p>
          <a:pPr algn="l">
            <a:lnSpc>
              <a:spcPct val="100000"/>
            </a:lnSpc>
          </a:pPr>
          <a:r>
            <a:rPr lang="en-US" sz="1200" dirty="0"/>
            <a:t>- Underdeveloped markets with </a:t>
          </a:r>
          <a:r>
            <a:rPr lang="en-US" sz="1200" b="1" dirty="0"/>
            <a:t>very low coverage</a:t>
          </a:r>
          <a:r>
            <a:rPr lang="en-US" sz="1200" dirty="0"/>
            <a:t> (Moldova: ~1% of insured farmland).</a:t>
          </a:r>
        </a:p>
        <a:p>
          <a:pPr algn="l">
            <a:lnSpc>
              <a:spcPct val="100000"/>
            </a:lnSpc>
            <a:buNone/>
          </a:pPr>
          <a:r>
            <a:rPr lang="en-US" sz="1200" dirty="0"/>
            <a:t>- Climate risks often excluded (e.g., drought in AZE).</a:t>
          </a:r>
        </a:p>
        <a:p>
          <a:pPr algn="l">
            <a:lnSpc>
              <a:spcPct val="100000"/>
            </a:lnSpc>
          </a:pPr>
          <a:r>
            <a:rPr lang="en-US" sz="1200" dirty="0"/>
            <a:t>- Armenia relies on a </a:t>
          </a:r>
          <a:r>
            <a:rPr lang="en-US" sz="1200" b="1" dirty="0"/>
            <a:t>temporary state-backed reinsurer</a:t>
          </a:r>
          <a:r>
            <a:rPr lang="en-US" sz="1200" dirty="0"/>
            <a:t> due to climate-related losses.</a:t>
          </a:r>
        </a:p>
      </dgm:t>
    </dgm:pt>
    <dgm:pt modelId="{9BD35847-F25C-4882-9DCE-F696AA2E5185}" type="parTrans" cxnId="{CC41CC11-B664-4920-BBAB-20913E2AFDD9}">
      <dgm:prSet/>
      <dgm:spPr/>
      <dgm:t>
        <a:bodyPr/>
        <a:lstStyle/>
        <a:p>
          <a:endParaRPr lang="en-US" sz="1050"/>
        </a:p>
      </dgm:t>
    </dgm:pt>
    <dgm:pt modelId="{8D5966AF-2C16-4336-9A91-0619EF589163}" type="sibTrans" cxnId="{CC41CC11-B664-4920-BBAB-20913E2AFDD9}">
      <dgm:prSet/>
      <dgm:spPr/>
      <dgm:t>
        <a:bodyPr/>
        <a:lstStyle/>
        <a:p>
          <a:endParaRPr lang="en-US" sz="1050"/>
        </a:p>
      </dgm:t>
    </dgm:pt>
    <dgm:pt modelId="{DC4434AF-5BEB-4A35-A7C6-AFA05009E1F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1" dirty="0"/>
            <a:t>Aging Infrastructure</a:t>
          </a:r>
        </a:p>
        <a:p>
          <a:pPr algn="l">
            <a:lnSpc>
              <a:spcPct val="100000"/>
            </a:lnSpc>
          </a:pPr>
          <a:r>
            <a:rPr lang="en-US" sz="1200" b="0" dirty="0"/>
            <a:t>- </a:t>
          </a:r>
          <a:r>
            <a:rPr lang="en-US" sz="1200" b="1" dirty="0"/>
            <a:t>Water</a:t>
          </a:r>
          <a:r>
            <a:rPr lang="en-US" sz="1200" b="0" dirty="0"/>
            <a:t> </a:t>
          </a:r>
          <a:r>
            <a:rPr lang="en-US" sz="1200" b="1" dirty="0"/>
            <a:t>scarcity + degraded irrigation systems </a:t>
          </a:r>
          <a:r>
            <a:rPr lang="en-US" sz="1200" b="0" dirty="0"/>
            <a:t>remain major constraints.</a:t>
          </a:r>
        </a:p>
      </dgm:t>
    </dgm:pt>
    <dgm:pt modelId="{2AD9686D-4F14-4C4F-ADC9-88B4976EE353}" type="parTrans" cxnId="{84F64199-039C-45EE-A992-FE650F1855DF}">
      <dgm:prSet/>
      <dgm:spPr/>
      <dgm:t>
        <a:bodyPr/>
        <a:lstStyle/>
        <a:p>
          <a:endParaRPr lang="en-US" sz="1050"/>
        </a:p>
      </dgm:t>
    </dgm:pt>
    <dgm:pt modelId="{1FDBA889-450A-40C0-84F9-DD59182FDC5D}" type="sibTrans" cxnId="{84F64199-039C-45EE-A992-FE650F1855DF}">
      <dgm:prSet/>
      <dgm:spPr/>
      <dgm:t>
        <a:bodyPr/>
        <a:lstStyle/>
        <a:p>
          <a:endParaRPr lang="en-US" sz="1050"/>
        </a:p>
      </dgm:t>
    </dgm:pt>
    <dgm:pt modelId="{7B3B5730-A254-4322-8862-8277BD18A4E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600" b="1" dirty="0"/>
            <a:t>Misaligned Public Financing</a:t>
          </a:r>
        </a:p>
        <a:p>
          <a:pPr algn="l">
            <a:lnSpc>
              <a:spcPct val="100000"/>
            </a:lnSpc>
          </a:pPr>
          <a:r>
            <a:rPr lang="en-US" sz="1200" dirty="0"/>
            <a:t>- Budgets focus on </a:t>
          </a:r>
          <a:r>
            <a:rPr lang="en-US" sz="1200" b="1" dirty="0"/>
            <a:t>direct subsidies</a:t>
          </a:r>
          <a:r>
            <a:rPr lang="en-US" sz="1200" dirty="0"/>
            <a:t> (fuel, fertilizers) rather than long-term climate-resilient investments.</a:t>
          </a:r>
        </a:p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200" dirty="0"/>
            <a:t>- Limited funding for </a:t>
          </a:r>
          <a:r>
            <a:rPr lang="en-US" sz="1200" b="1" dirty="0"/>
            <a:t>irrigation, soil protection, and adaptation infrastructure</a:t>
          </a:r>
          <a:r>
            <a:rPr lang="en-US" sz="1100" dirty="0"/>
            <a:t>.</a:t>
          </a:r>
        </a:p>
      </dgm:t>
    </dgm:pt>
    <dgm:pt modelId="{5C2616DB-5140-40BD-890D-85C1CD219A80}" type="parTrans" cxnId="{22220EA4-B2E6-4B42-9BF3-CA85371FFA19}">
      <dgm:prSet/>
      <dgm:spPr/>
      <dgm:t>
        <a:bodyPr/>
        <a:lstStyle/>
        <a:p>
          <a:endParaRPr lang="en-US" sz="1050"/>
        </a:p>
      </dgm:t>
    </dgm:pt>
    <dgm:pt modelId="{7B1B9106-A9E2-4EDF-B5F5-83CB9C697829}" type="sibTrans" cxnId="{22220EA4-B2E6-4B42-9BF3-CA85371FFA19}">
      <dgm:prSet/>
      <dgm:spPr/>
      <dgm:t>
        <a:bodyPr/>
        <a:lstStyle/>
        <a:p>
          <a:endParaRPr lang="en-US" sz="1050"/>
        </a:p>
      </dgm:t>
    </dgm:pt>
    <dgm:pt modelId="{9E99417D-416E-4EF7-A3DB-02FD67EC82BA}" type="pres">
      <dgm:prSet presAssocID="{1580F827-8C85-4C5B-86EE-2B581DBD1B8D}" presName="root" presStyleCnt="0">
        <dgm:presLayoutVars>
          <dgm:dir/>
          <dgm:resizeHandles val="exact"/>
        </dgm:presLayoutVars>
      </dgm:prSet>
      <dgm:spPr/>
    </dgm:pt>
    <dgm:pt modelId="{EBF6676C-F967-4856-8E23-CB02C4F10CC4}" type="pres">
      <dgm:prSet presAssocID="{0C64735E-612D-4BAE-A04C-D16B0ACB72C5}" presName="compNode" presStyleCnt="0"/>
      <dgm:spPr/>
    </dgm:pt>
    <dgm:pt modelId="{AE26DEDA-BC0F-4BA3-9D3C-1E9AD0FA2416}" type="pres">
      <dgm:prSet presAssocID="{0C64735E-612D-4BAE-A04C-D16B0ACB72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er female with solid fill"/>
        </a:ext>
      </dgm:extLst>
    </dgm:pt>
    <dgm:pt modelId="{600B4CAF-CABA-4935-87DF-747E315544A8}" type="pres">
      <dgm:prSet presAssocID="{0C64735E-612D-4BAE-A04C-D16B0ACB72C5}" presName="spaceRect" presStyleCnt="0"/>
      <dgm:spPr/>
    </dgm:pt>
    <dgm:pt modelId="{AB1B3E42-BB21-432E-86EE-8ADC2FE8029A}" type="pres">
      <dgm:prSet presAssocID="{0C64735E-612D-4BAE-A04C-D16B0ACB72C5}" presName="textRect" presStyleLbl="revTx" presStyleIdx="0" presStyleCnt="4" custScaleX="138966">
        <dgm:presLayoutVars>
          <dgm:chMax val="1"/>
          <dgm:chPref val="1"/>
        </dgm:presLayoutVars>
      </dgm:prSet>
      <dgm:spPr/>
    </dgm:pt>
    <dgm:pt modelId="{2D6BC79F-936E-4BC1-832B-C7ED266BC89F}" type="pres">
      <dgm:prSet presAssocID="{861F48BD-52D0-4429-ADE9-4D211F879232}" presName="sibTrans" presStyleCnt="0"/>
      <dgm:spPr/>
    </dgm:pt>
    <dgm:pt modelId="{A4034666-B658-460B-80D8-2BDA52715D0B}" type="pres">
      <dgm:prSet presAssocID="{03973BFA-C1D6-455E-9DAF-6614D3E4AB63}" presName="compNode" presStyleCnt="0"/>
      <dgm:spPr/>
    </dgm:pt>
    <dgm:pt modelId="{028BEA58-D8B4-49DE-A1B4-2402CA3CE2F6}" type="pres">
      <dgm:prSet presAssocID="{03973BFA-C1D6-455E-9DAF-6614D3E4AB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 with solid fill"/>
        </a:ext>
      </dgm:extLst>
    </dgm:pt>
    <dgm:pt modelId="{F8540AA2-6F7B-4A78-9531-B9EFE87AB0E1}" type="pres">
      <dgm:prSet presAssocID="{03973BFA-C1D6-455E-9DAF-6614D3E4AB63}" presName="spaceRect" presStyleCnt="0"/>
      <dgm:spPr/>
    </dgm:pt>
    <dgm:pt modelId="{55F5D9A3-117D-4CC8-A3EE-904124A74EE5}" type="pres">
      <dgm:prSet presAssocID="{03973BFA-C1D6-455E-9DAF-6614D3E4AB63}" presName="textRect" presStyleLbl="revTx" presStyleIdx="1" presStyleCnt="4" custScaleX="145693">
        <dgm:presLayoutVars>
          <dgm:chMax val="1"/>
          <dgm:chPref val="1"/>
        </dgm:presLayoutVars>
      </dgm:prSet>
      <dgm:spPr/>
    </dgm:pt>
    <dgm:pt modelId="{F5F9799D-4B0E-4AFC-927D-7E70C750DEFA}" type="pres">
      <dgm:prSet presAssocID="{8D5966AF-2C16-4336-9A91-0619EF589163}" presName="sibTrans" presStyleCnt="0"/>
      <dgm:spPr/>
    </dgm:pt>
    <dgm:pt modelId="{C42B4ED8-2509-4B5E-9F74-67B1E7AB4133}" type="pres">
      <dgm:prSet presAssocID="{7B3B5730-A254-4322-8862-8277BD18A4E4}" presName="compNode" presStyleCnt="0"/>
      <dgm:spPr/>
    </dgm:pt>
    <dgm:pt modelId="{95957736-C70F-4497-8843-C5372F8F6A2B}" type="pres">
      <dgm:prSet presAssocID="{7B3B5730-A254-4322-8862-8277BD18A4E4}" presName="iconRect" presStyleLbl="node1" presStyleIdx="2" presStyleCnt="4" custLinFactNeighborX="-2034" custLinFactNeighborY="3485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an with solid fill"/>
        </a:ext>
      </dgm:extLst>
    </dgm:pt>
    <dgm:pt modelId="{73B648B4-5002-4F3B-84AC-8A783BC2E28D}" type="pres">
      <dgm:prSet presAssocID="{7B3B5730-A254-4322-8862-8277BD18A4E4}" presName="spaceRect" presStyleCnt="0"/>
      <dgm:spPr/>
    </dgm:pt>
    <dgm:pt modelId="{489EC6E5-0056-4F79-BF48-399F807C86C6}" type="pres">
      <dgm:prSet presAssocID="{7B3B5730-A254-4322-8862-8277BD18A4E4}" presName="textRect" presStyleLbl="revTx" presStyleIdx="2" presStyleCnt="4" custScaleX="129776" custScaleY="184873" custLinFactNeighborX="-457" custLinFactNeighborY="65841">
        <dgm:presLayoutVars>
          <dgm:chMax val="1"/>
          <dgm:chPref val="1"/>
        </dgm:presLayoutVars>
      </dgm:prSet>
      <dgm:spPr/>
    </dgm:pt>
    <dgm:pt modelId="{DC908E5B-7E6A-46FE-BD69-9CB8F331799F}" type="pres">
      <dgm:prSet presAssocID="{7B1B9106-A9E2-4EDF-B5F5-83CB9C697829}" presName="sibTrans" presStyleCnt="0"/>
      <dgm:spPr/>
    </dgm:pt>
    <dgm:pt modelId="{E695FA1A-7FDD-45A8-A08F-1CEEA617B6A9}" type="pres">
      <dgm:prSet presAssocID="{DC4434AF-5BEB-4A35-A7C6-AFA05009E1FA}" presName="compNode" presStyleCnt="0"/>
      <dgm:spPr/>
    </dgm:pt>
    <dgm:pt modelId="{767DF5D3-A444-4A33-8EB8-0B829D44693D}" type="pres">
      <dgm:prSet presAssocID="{DC4434AF-5BEB-4A35-A7C6-AFA05009E1F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ctor with solid fill"/>
        </a:ext>
      </dgm:extLst>
    </dgm:pt>
    <dgm:pt modelId="{81081E25-05A4-4C3C-B56F-BCCE9DF125A7}" type="pres">
      <dgm:prSet presAssocID="{DC4434AF-5BEB-4A35-A7C6-AFA05009E1FA}" presName="spaceRect" presStyleCnt="0"/>
      <dgm:spPr/>
    </dgm:pt>
    <dgm:pt modelId="{03BB1D48-073E-4A5E-8593-C63C665C0517}" type="pres">
      <dgm:prSet presAssocID="{DC4434AF-5BEB-4A35-A7C6-AFA05009E1F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C41CC11-B664-4920-BBAB-20913E2AFDD9}" srcId="{1580F827-8C85-4C5B-86EE-2B581DBD1B8D}" destId="{03973BFA-C1D6-455E-9DAF-6614D3E4AB63}" srcOrd="1" destOrd="0" parTransId="{9BD35847-F25C-4882-9DCE-F696AA2E5185}" sibTransId="{8D5966AF-2C16-4336-9A91-0619EF589163}"/>
    <dgm:cxn modelId="{08257D19-179A-43BB-BD82-8A45E6B09A7C}" srcId="{1580F827-8C85-4C5B-86EE-2B581DBD1B8D}" destId="{0C64735E-612D-4BAE-A04C-D16B0ACB72C5}" srcOrd="0" destOrd="0" parTransId="{21B6F5DC-B261-495A-BDFE-115901000458}" sibTransId="{861F48BD-52D0-4429-ADE9-4D211F879232}"/>
    <dgm:cxn modelId="{305ECC4D-AB52-4B82-A76A-2A4E54D20839}" type="presOf" srcId="{03973BFA-C1D6-455E-9DAF-6614D3E4AB63}" destId="{55F5D9A3-117D-4CC8-A3EE-904124A74EE5}" srcOrd="0" destOrd="0" presId="urn:microsoft.com/office/officeart/2018/2/layout/IconLabelList"/>
    <dgm:cxn modelId="{C7504F78-BA34-49A6-820D-8D69FC7C22EC}" type="presOf" srcId="{DC4434AF-5BEB-4A35-A7C6-AFA05009E1FA}" destId="{03BB1D48-073E-4A5E-8593-C63C665C0517}" srcOrd="0" destOrd="0" presId="urn:microsoft.com/office/officeart/2018/2/layout/IconLabelList"/>
    <dgm:cxn modelId="{84F64199-039C-45EE-A992-FE650F1855DF}" srcId="{1580F827-8C85-4C5B-86EE-2B581DBD1B8D}" destId="{DC4434AF-5BEB-4A35-A7C6-AFA05009E1FA}" srcOrd="3" destOrd="0" parTransId="{2AD9686D-4F14-4C4F-ADC9-88B4976EE353}" sibTransId="{1FDBA889-450A-40C0-84F9-DD59182FDC5D}"/>
    <dgm:cxn modelId="{22220EA4-B2E6-4B42-9BF3-CA85371FFA19}" srcId="{1580F827-8C85-4C5B-86EE-2B581DBD1B8D}" destId="{7B3B5730-A254-4322-8862-8277BD18A4E4}" srcOrd="2" destOrd="0" parTransId="{5C2616DB-5140-40BD-890D-85C1CD219A80}" sibTransId="{7B1B9106-A9E2-4EDF-B5F5-83CB9C697829}"/>
    <dgm:cxn modelId="{0CAD50B8-429E-4C3A-90AD-D885CC719752}" type="presOf" srcId="{1580F827-8C85-4C5B-86EE-2B581DBD1B8D}" destId="{9E99417D-416E-4EF7-A3DB-02FD67EC82BA}" srcOrd="0" destOrd="0" presId="urn:microsoft.com/office/officeart/2018/2/layout/IconLabelList"/>
    <dgm:cxn modelId="{66661DEC-6DF7-4B74-BE18-B1B728DC5ADE}" type="presOf" srcId="{7B3B5730-A254-4322-8862-8277BD18A4E4}" destId="{489EC6E5-0056-4F79-BF48-399F807C86C6}" srcOrd="0" destOrd="0" presId="urn:microsoft.com/office/officeart/2018/2/layout/IconLabelList"/>
    <dgm:cxn modelId="{25499EFC-B35F-45DC-B8C4-F15489D6F40E}" type="presOf" srcId="{0C64735E-612D-4BAE-A04C-D16B0ACB72C5}" destId="{AB1B3E42-BB21-432E-86EE-8ADC2FE8029A}" srcOrd="0" destOrd="0" presId="urn:microsoft.com/office/officeart/2018/2/layout/IconLabelList"/>
    <dgm:cxn modelId="{3CF511FE-E615-4186-A3A3-CB8D7778CD4C}" type="presParOf" srcId="{9E99417D-416E-4EF7-A3DB-02FD67EC82BA}" destId="{EBF6676C-F967-4856-8E23-CB02C4F10CC4}" srcOrd="0" destOrd="0" presId="urn:microsoft.com/office/officeart/2018/2/layout/IconLabelList"/>
    <dgm:cxn modelId="{C259A8EC-AA31-4A72-BE23-3E333E75277D}" type="presParOf" srcId="{EBF6676C-F967-4856-8E23-CB02C4F10CC4}" destId="{AE26DEDA-BC0F-4BA3-9D3C-1E9AD0FA2416}" srcOrd="0" destOrd="0" presId="urn:microsoft.com/office/officeart/2018/2/layout/IconLabelList"/>
    <dgm:cxn modelId="{170535F6-7742-46AE-9537-40BB02473794}" type="presParOf" srcId="{EBF6676C-F967-4856-8E23-CB02C4F10CC4}" destId="{600B4CAF-CABA-4935-87DF-747E315544A8}" srcOrd="1" destOrd="0" presId="urn:microsoft.com/office/officeart/2018/2/layout/IconLabelList"/>
    <dgm:cxn modelId="{271E05D9-834B-4793-8127-481E117E369D}" type="presParOf" srcId="{EBF6676C-F967-4856-8E23-CB02C4F10CC4}" destId="{AB1B3E42-BB21-432E-86EE-8ADC2FE8029A}" srcOrd="2" destOrd="0" presId="urn:microsoft.com/office/officeart/2018/2/layout/IconLabelList"/>
    <dgm:cxn modelId="{7FFF1717-1B95-4DE5-8594-6B03EDD63CF7}" type="presParOf" srcId="{9E99417D-416E-4EF7-A3DB-02FD67EC82BA}" destId="{2D6BC79F-936E-4BC1-832B-C7ED266BC89F}" srcOrd="1" destOrd="0" presId="urn:microsoft.com/office/officeart/2018/2/layout/IconLabelList"/>
    <dgm:cxn modelId="{37360968-C5A9-494E-9F9E-C672CEDC4BFD}" type="presParOf" srcId="{9E99417D-416E-4EF7-A3DB-02FD67EC82BA}" destId="{A4034666-B658-460B-80D8-2BDA52715D0B}" srcOrd="2" destOrd="0" presId="urn:microsoft.com/office/officeart/2018/2/layout/IconLabelList"/>
    <dgm:cxn modelId="{44187DFE-4BAD-4C97-B7EF-CFD62CB83605}" type="presParOf" srcId="{A4034666-B658-460B-80D8-2BDA52715D0B}" destId="{028BEA58-D8B4-49DE-A1B4-2402CA3CE2F6}" srcOrd="0" destOrd="0" presId="urn:microsoft.com/office/officeart/2018/2/layout/IconLabelList"/>
    <dgm:cxn modelId="{63A37A6D-26DF-4429-B95B-59A729FB2D67}" type="presParOf" srcId="{A4034666-B658-460B-80D8-2BDA52715D0B}" destId="{F8540AA2-6F7B-4A78-9531-B9EFE87AB0E1}" srcOrd="1" destOrd="0" presId="urn:microsoft.com/office/officeart/2018/2/layout/IconLabelList"/>
    <dgm:cxn modelId="{21BFB83D-D92E-4020-B285-0FFC175E9696}" type="presParOf" srcId="{A4034666-B658-460B-80D8-2BDA52715D0B}" destId="{55F5D9A3-117D-4CC8-A3EE-904124A74EE5}" srcOrd="2" destOrd="0" presId="urn:microsoft.com/office/officeart/2018/2/layout/IconLabelList"/>
    <dgm:cxn modelId="{61A15831-98F6-4422-B2E3-F3E9903C8D06}" type="presParOf" srcId="{9E99417D-416E-4EF7-A3DB-02FD67EC82BA}" destId="{F5F9799D-4B0E-4AFC-927D-7E70C750DEFA}" srcOrd="3" destOrd="0" presId="urn:microsoft.com/office/officeart/2018/2/layout/IconLabelList"/>
    <dgm:cxn modelId="{AD936769-FB3D-436A-A591-3B26E8893BA3}" type="presParOf" srcId="{9E99417D-416E-4EF7-A3DB-02FD67EC82BA}" destId="{C42B4ED8-2509-4B5E-9F74-67B1E7AB4133}" srcOrd="4" destOrd="0" presId="urn:microsoft.com/office/officeart/2018/2/layout/IconLabelList"/>
    <dgm:cxn modelId="{4DF4C02D-6403-4AD2-A776-9B0F9808663A}" type="presParOf" srcId="{C42B4ED8-2509-4B5E-9F74-67B1E7AB4133}" destId="{95957736-C70F-4497-8843-C5372F8F6A2B}" srcOrd="0" destOrd="0" presId="urn:microsoft.com/office/officeart/2018/2/layout/IconLabelList"/>
    <dgm:cxn modelId="{F54D67B2-B43F-43F4-A223-0017B33EC621}" type="presParOf" srcId="{C42B4ED8-2509-4B5E-9F74-67B1E7AB4133}" destId="{73B648B4-5002-4F3B-84AC-8A783BC2E28D}" srcOrd="1" destOrd="0" presId="urn:microsoft.com/office/officeart/2018/2/layout/IconLabelList"/>
    <dgm:cxn modelId="{3744EF52-65AF-47F3-BFAE-80DA46C01484}" type="presParOf" srcId="{C42B4ED8-2509-4B5E-9F74-67B1E7AB4133}" destId="{489EC6E5-0056-4F79-BF48-399F807C86C6}" srcOrd="2" destOrd="0" presId="urn:microsoft.com/office/officeart/2018/2/layout/IconLabelList"/>
    <dgm:cxn modelId="{5145EF6B-D23C-4FF4-BFC2-FF872493FE3E}" type="presParOf" srcId="{9E99417D-416E-4EF7-A3DB-02FD67EC82BA}" destId="{DC908E5B-7E6A-46FE-BD69-9CB8F331799F}" srcOrd="5" destOrd="0" presId="urn:microsoft.com/office/officeart/2018/2/layout/IconLabelList"/>
    <dgm:cxn modelId="{456FE3D1-277F-4D23-9A02-4AD5600B43E2}" type="presParOf" srcId="{9E99417D-416E-4EF7-A3DB-02FD67EC82BA}" destId="{E695FA1A-7FDD-45A8-A08F-1CEEA617B6A9}" srcOrd="6" destOrd="0" presId="urn:microsoft.com/office/officeart/2018/2/layout/IconLabelList"/>
    <dgm:cxn modelId="{555CCE63-CD01-4D11-98D4-55FA8C2584F6}" type="presParOf" srcId="{E695FA1A-7FDD-45A8-A08F-1CEEA617B6A9}" destId="{767DF5D3-A444-4A33-8EB8-0B829D44693D}" srcOrd="0" destOrd="0" presId="urn:microsoft.com/office/officeart/2018/2/layout/IconLabelList"/>
    <dgm:cxn modelId="{E1E2D85E-CB28-421B-84BB-BFDF406BED0C}" type="presParOf" srcId="{E695FA1A-7FDD-45A8-A08F-1CEEA617B6A9}" destId="{81081E25-05A4-4C3C-B56F-BCCE9DF125A7}" srcOrd="1" destOrd="0" presId="urn:microsoft.com/office/officeart/2018/2/layout/IconLabelList"/>
    <dgm:cxn modelId="{4F47F71C-66E5-4DDB-B071-5A6325CF69D7}" type="presParOf" srcId="{E695FA1A-7FDD-45A8-A08F-1CEEA617B6A9}" destId="{03BB1D48-073E-4A5E-8593-C63C665C051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DEDA-BC0F-4BA3-9D3C-1E9AD0FA2416}">
      <dsp:nvSpPr>
        <dsp:cNvPr id="0" name=""/>
        <dsp:cNvSpPr/>
      </dsp:nvSpPr>
      <dsp:spPr>
        <a:xfrm>
          <a:off x="1330286" y="142583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B3E42-BB21-432E-86EE-8ADC2FE8029A}">
      <dsp:nvSpPr>
        <dsp:cNvPr id="0" name=""/>
        <dsp:cNvSpPr/>
      </dsp:nvSpPr>
      <dsp:spPr>
        <a:xfrm>
          <a:off x="484592" y="2615407"/>
          <a:ext cx="2501388" cy="1337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Low Financial Resilience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Small farmers face </a:t>
          </a:r>
          <a:r>
            <a:rPr lang="en-US" sz="1200" b="1" kern="1200" dirty="0"/>
            <a:t>high interest rates</a:t>
          </a:r>
          <a:r>
            <a:rPr lang="en-US" sz="1200" kern="1200" dirty="0"/>
            <a:t>, strict collateral requirements, and limited access to formal finance → reliance on self-financing and informal loans.</a:t>
          </a:r>
        </a:p>
      </dsp:txBody>
      <dsp:txXfrm>
        <a:off x="484592" y="2615407"/>
        <a:ext cx="2501388" cy="1337264"/>
      </dsp:txXfrm>
    </dsp:sp>
    <dsp:sp modelId="{028BEA58-D8B4-49DE-A1B4-2402CA3CE2F6}">
      <dsp:nvSpPr>
        <dsp:cNvPr id="0" name=""/>
        <dsp:cNvSpPr/>
      </dsp:nvSpPr>
      <dsp:spPr>
        <a:xfrm>
          <a:off x="4207217" y="142583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5D9A3-117D-4CC8-A3EE-904124A74EE5}">
      <dsp:nvSpPr>
        <dsp:cNvPr id="0" name=""/>
        <dsp:cNvSpPr/>
      </dsp:nvSpPr>
      <dsp:spPr>
        <a:xfrm>
          <a:off x="3300980" y="2615407"/>
          <a:ext cx="2622474" cy="1337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Weak Agricultural Insurance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Underdeveloped markets with </a:t>
          </a:r>
          <a:r>
            <a:rPr lang="en-US" sz="1200" b="1" kern="1200" dirty="0"/>
            <a:t>very low coverage</a:t>
          </a:r>
          <a:r>
            <a:rPr lang="en-US" sz="1200" kern="1200" dirty="0"/>
            <a:t> (Moldova: ~1% of insured farmland).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Climate risks often excluded (e.g., drought in AZE).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Armenia relies on a </a:t>
          </a:r>
          <a:r>
            <a:rPr lang="en-US" sz="1200" b="1" kern="1200" dirty="0"/>
            <a:t>temporary state-backed reinsurer</a:t>
          </a:r>
          <a:r>
            <a:rPr lang="en-US" sz="1200" kern="1200" dirty="0"/>
            <a:t> due to climate-related losses.</a:t>
          </a:r>
        </a:p>
      </dsp:txBody>
      <dsp:txXfrm>
        <a:off x="3300980" y="2615407"/>
        <a:ext cx="2622474" cy="1337264"/>
      </dsp:txXfrm>
    </dsp:sp>
    <dsp:sp modelId="{95957736-C70F-4497-8843-C5372F8F6A2B}">
      <dsp:nvSpPr>
        <dsp:cNvPr id="0" name=""/>
        <dsp:cNvSpPr/>
      </dsp:nvSpPr>
      <dsp:spPr>
        <a:xfrm>
          <a:off x="6984962" y="142442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C6E5-0056-4F79-BF48-399F807C86C6}">
      <dsp:nvSpPr>
        <dsp:cNvPr id="0" name=""/>
        <dsp:cNvSpPr/>
      </dsp:nvSpPr>
      <dsp:spPr>
        <a:xfrm>
          <a:off x="6230228" y="2644642"/>
          <a:ext cx="2335968" cy="2472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Misaligned Public Financing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Budgets focus on </a:t>
          </a:r>
          <a:r>
            <a:rPr lang="en-US" sz="1200" b="1" kern="1200" dirty="0"/>
            <a:t>direct subsidies</a:t>
          </a:r>
          <a:r>
            <a:rPr lang="en-US" sz="1200" kern="1200" dirty="0"/>
            <a:t> (fuel, fertilizers) rather than long-term climate-resilient investments.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/>
            <a:t>- Limited funding for </a:t>
          </a:r>
          <a:r>
            <a:rPr lang="en-US" sz="1200" b="1" kern="1200" dirty="0"/>
            <a:t>irrigation, soil protection, and adaptation infrastructure</a:t>
          </a:r>
          <a:r>
            <a:rPr lang="en-US" sz="1100" kern="1200" dirty="0"/>
            <a:t>.</a:t>
          </a:r>
        </a:p>
      </dsp:txBody>
      <dsp:txXfrm>
        <a:off x="6230228" y="2644642"/>
        <a:ext cx="2335968" cy="2472241"/>
      </dsp:txXfrm>
    </dsp:sp>
    <dsp:sp modelId="{767DF5D3-A444-4A33-8EB8-0B829D44693D}">
      <dsp:nvSpPr>
        <dsp:cNvPr id="0" name=""/>
        <dsp:cNvSpPr/>
      </dsp:nvSpPr>
      <dsp:spPr>
        <a:xfrm>
          <a:off x="9384422" y="142583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B1D48-073E-4A5E-8593-C63C665C0517}">
      <dsp:nvSpPr>
        <dsp:cNvPr id="0" name=""/>
        <dsp:cNvSpPr/>
      </dsp:nvSpPr>
      <dsp:spPr>
        <a:xfrm>
          <a:off x="8889422" y="2615407"/>
          <a:ext cx="1800000" cy="1337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Aging Infrastructure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- </a:t>
          </a:r>
          <a:r>
            <a:rPr lang="en-US" sz="1200" b="1" kern="1200" dirty="0"/>
            <a:t>Water</a:t>
          </a:r>
          <a:r>
            <a:rPr lang="en-US" sz="1200" b="0" kern="1200" dirty="0"/>
            <a:t> </a:t>
          </a:r>
          <a:r>
            <a:rPr lang="en-US" sz="1200" b="1" kern="1200" dirty="0"/>
            <a:t>scarcity + degraded irrigation systems </a:t>
          </a:r>
          <a:r>
            <a:rPr lang="en-US" sz="1200" b="0" kern="1200" dirty="0"/>
            <a:t>remain major constraints.</a:t>
          </a:r>
        </a:p>
      </dsp:txBody>
      <dsp:txXfrm>
        <a:off x="8889422" y="2615407"/>
        <a:ext cx="1800000" cy="133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12FB8-F464-4DD7-96A3-721F27DA89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2B27-C33E-4131-A980-9318308C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CA075D76-0D21-A235-33D4-3FE05C266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163E94BD-7875-2048-3EC3-6357A2A474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8AD9B50C-2B3F-E018-5C24-9B1C7FCE02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77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6CCD1DD-4652-E33D-2543-248C36CB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>
            <a:extLst>
              <a:ext uri="{FF2B5EF4-FFF2-40B4-BE49-F238E27FC236}">
                <a16:creationId xmlns:a16="http://schemas.microsoft.com/office/drawing/2014/main" id="{E2F42642-BF94-A7F4-9AF0-C600952955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>
            <a:extLst>
              <a:ext uri="{FF2B5EF4-FFF2-40B4-BE49-F238E27FC236}">
                <a16:creationId xmlns:a16="http://schemas.microsoft.com/office/drawing/2014/main" id="{707840D0-1630-C8D0-C79D-B61A3E0058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16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237C7153-E348-3AD4-3528-CFA012ED2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>
            <a:extLst>
              <a:ext uri="{FF2B5EF4-FFF2-40B4-BE49-F238E27FC236}">
                <a16:creationId xmlns:a16="http://schemas.microsoft.com/office/drawing/2014/main" id="{D3E48EE6-6611-5F8F-95E6-A09F784EAF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>
            <a:extLst>
              <a:ext uri="{FF2B5EF4-FFF2-40B4-BE49-F238E27FC236}">
                <a16:creationId xmlns:a16="http://schemas.microsoft.com/office/drawing/2014/main" id="{37881AEE-FC19-E013-954B-125C5642A1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822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E9FF80D2-E582-C035-0D77-9E53CF7FD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BE937669-BC96-64AE-9AC3-60F24F6991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4CFC9A6C-EFC6-3CD5-EB70-065A7FCFAE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100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4A0AFF0D-0834-B736-70C1-371360B0E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732D37D8-3564-DD98-6A85-9E8E9E909E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6BE30ED3-93A8-B145-7E6A-3FC6762467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110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EA0D4-9A83-4D1B-8A07-26573FAD766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98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1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F0207B24-6DD1-42E3-0D6E-48B2819BB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29570FC8-7BAF-998F-564B-4C0F6F1A7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DB5848D7-A75E-BDEA-1B88-828B8EB2E0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90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E879D659-D2AC-F36A-F090-DE0BF07A1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F20C995D-38D9-0950-C81E-AE0B3197D0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CC491AC2-7304-0EA0-3FB7-E73BFBBC0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50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CA3123DA-F06E-2015-882F-CB53932A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2DDAF5B7-55AA-28FA-839E-0175780AA8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E33F9485-560D-C373-4998-4EA537915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58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426C301E-89A1-73B0-A44C-D9D814F90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>
            <a:extLst>
              <a:ext uri="{FF2B5EF4-FFF2-40B4-BE49-F238E27FC236}">
                <a16:creationId xmlns:a16="http://schemas.microsoft.com/office/drawing/2014/main" id="{B3046A4C-8A3E-D984-C5DC-878611028C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>
            <a:extLst>
              <a:ext uri="{FF2B5EF4-FFF2-40B4-BE49-F238E27FC236}">
                <a16:creationId xmlns:a16="http://schemas.microsoft.com/office/drawing/2014/main" id="{7B93B600-CFD2-56B8-595C-AE9A60CB2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276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200F87EC-91D7-8FA1-9257-4BBF6D40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>
            <a:extLst>
              <a:ext uri="{FF2B5EF4-FFF2-40B4-BE49-F238E27FC236}">
                <a16:creationId xmlns:a16="http://schemas.microsoft.com/office/drawing/2014/main" id="{24168B8D-CB70-B53E-4D92-97413028A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>
            <a:extLst>
              <a:ext uri="{FF2B5EF4-FFF2-40B4-BE49-F238E27FC236}">
                <a16:creationId xmlns:a16="http://schemas.microsoft.com/office/drawing/2014/main" id="{B7C0C86B-88D1-A0C7-C4E5-1A52DFE5A9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AMP: </a:t>
            </a:r>
            <a:r>
              <a:rPr lang="es-ES" dirty="0" err="1"/>
              <a:t>Agriculture</a:t>
            </a:r>
            <a:r>
              <a:rPr lang="es-ES" dirty="0"/>
              <a:t> </a:t>
            </a:r>
            <a:r>
              <a:rPr lang="es-ES" dirty="0" err="1"/>
              <a:t>Modernization</a:t>
            </a:r>
            <a:r>
              <a:rPr lang="es-ES" dirty="0"/>
              <a:t> </a:t>
            </a:r>
            <a:r>
              <a:rPr lang="es-ES" dirty="0" err="1"/>
              <a:t>Programme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es-ES" dirty="0"/>
              <a:t>NFARD: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National Fund for Agriculture and Rural Development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542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104A3FA6-ABFF-9D14-956C-E3B351289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DE38163F-7CF3-FDE8-A054-61790B96EA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8D96F27B-435D-0A85-50C2-545252287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95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8D570821-9FB3-BF30-0D8D-1A0105BBA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4A74150C-6702-CE08-7B1E-9F35744CFE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8A3E9E23-99AC-1729-04F4-385EB59A95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7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377A-A82C-EED4-05C5-F4C721E3E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AA350-7380-7589-DA58-6192A366E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3F627-F0E2-2B59-3D27-6E1A7FC1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E9AA6-AA4F-DE13-6A39-4E57967D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99FD-B0F1-856D-AE4F-95340BBD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616D-0472-5D51-4892-4606FD18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B06D6-CF1C-F69E-D6D3-DDC4ACBDC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1DE60-5516-58B9-E1FB-58546046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AAB12-A2AB-2099-E80B-0FFDD37B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4B68-9167-8DDE-7313-4A0CBC1B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3650D-9230-38C1-EC36-26D2A8012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51A4-4E2A-66C3-2458-79B56337C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DA126-B006-F991-2FAC-5EA5F162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7C9B2-90AC-02C2-031D-83F0BC59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9284-939F-D0CC-0A49-71D3E4F8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1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636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514A0-17CE-B907-A4ED-A6801B8A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9D38F8F-F948-5948-AE05-32BD63A7676A}" type="datetimeFigureOut">
              <a:rPr lang="en-GE" smtClean="0"/>
              <a:t>12/10/2025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4B2DD-3946-4120-DDB7-966F80BF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63E62-C2D1-A49B-A4BD-C3153592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55A0F0-1365-0A40-9D5D-B15963F14D12}" type="slidenum">
              <a:rPr lang="en-GE" smtClean="0"/>
              <a:t>‹#›</a:t>
            </a:fld>
            <a:endParaRPr lang="en-G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C58B3-C41F-13C6-942F-EDA098A43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972" r="23809" b="66780"/>
          <a:stretch/>
        </p:blipFill>
        <p:spPr>
          <a:xfrm>
            <a:off x="1" y="50261"/>
            <a:ext cx="4602996" cy="2278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6C1AF5-5BE4-AAAC-122E-BDF6BBD44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305" r="-1881"/>
          <a:stretch/>
        </p:blipFill>
        <p:spPr>
          <a:xfrm>
            <a:off x="-1" y="3998564"/>
            <a:ext cx="12430127" cy="28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2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EBF6-22A9-F0EB-0E36-CDBE63AA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A1925-FA4C-3B63-332C-990F86920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A807-AF97-1BA4-3577-00559003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73F7-8AEE-2109-4E13-392BEEF6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4AD7-1F15-BE9B-A202-F9233878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5AD5-F427-97B8-C058-323577FF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4C595-41F7-1747-315E-35EE72DD0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A13C-264C-E49B-90A4-AA41DBD0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9A092-596D-CE89-A72D-9B9A15C2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E671-BACC-DC7B-0096-462D020E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8E75-3CD3-339E-5EF5-65185F5D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5DE3-BA2A-A85D-7FF3-1F07ADB4D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6DA7-98D5-97D8-5685-6050CFD60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6DDBB-C3EB-2E2D-9513-BD32FDD8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F50C3-0536-CD9C-71A0-CF9B73C9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5ECFA-7CAC-CF73-99B2-CB516040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821A-1BD3-B533-18DC-2827B393B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BA52F-D592-A35B-675C-AD5009751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1AB22-F2C8-09AC-16DF-705338C8D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BBBE4-E28C-A4AA-0E94-9BDFCE353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3AD7B-8F9A-425E-0F90-8D330BAC0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B7B25-384C-BF28-748F-C08A1D04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7A319-8C76-14B3-C973-A4E45A0B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5F026-6CE4-8E15-451F-F8C36C9C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1C4C-0A39-29C8-854D-34FDACC7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65F3C-4331-BEBA-CF2D-4507581E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6AAD0-90A0-0F32-ACDF-37CF8386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9C59B-6330-C400-1BC7-BC7C9124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E60F3-C6DB-AF12-5C15-7775AA9E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AA518-D9F1-0433-8C2C-EE57A640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F424D-1B81-E405-9AE6-96E9745C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3D99-0682-2E5B-F8C4-AF0F54F4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E5FB-7659-8A2C-2A66-50C6BF93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C3884-1FE3-9B8E-8E09-15DE6D16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FF702-6AEE-E832-89EB-73B9B549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77986-A049-3F49-1716-181BFE02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8C2EE-46A3-6B6E-0A51-DE9FFBB4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7D32-DFF1-6C56-1DCE-E25891DF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7E38C-434A-7130-42F0-277581DF1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46955-2977-3FB1-D0BD-2E7624794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05C74-1293-9A45-73EF-33090851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53F0-79CC-925A-1A14-673625DD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7C527-A094-0228-DD02-FE0DA18B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0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DFF76-60A2-D041-C48C-E859C4A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E74F4-18E3-0885-FDA0-9B871256E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C6095-544C-41FC-4430-7EE731F88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CAED8-657D-485B-89E8-79AB6856C52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1A349-12AE-FA43-B01A-16B194E07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5074-8AF8-0995-E1EE-ACE9A7498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17651-DD27-49FC-8F18-8108477125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E9F4E-FA65-BDAE-C96C-E5E6AB8926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4051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vertyactionlab.org/evaluation/improving-allocation-land-use-subsidies-through-self-selection-malawi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povertyactionlab.org/evaluation/testing-effectiveness-payments-ecosystem-services-enhance-conservation-ugand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overtyactionlab.org/evaluation/innovative-finance-technology-adoption-western-kenya" TargetMode="External"/><Relationship Id="rId5" Type="http://schemas.openxmlformats.org/officeDocument/2006/relationships/hyperlink" Target="https://www.povertyactionlab.org/evaluation/agricultural-microinsurance-sugar-cane-farmers-kenya" TargetMode="External"/><Relationship Id="rId4" Type="http://schemas.openxmlformats.org/officeDocument/2006/relationships/hyperlink" Target="https://www.povertyactionlab.org/evaluation/flexible-loan-contracts-microentrepreneurs-bangladesh" TargetMode="External"/><Relationship Id="rId9" Type="http://schemas.openxmlformats.org/officeDocument/2006/relationships/hyperlink" Target="https://www.povertyactionlab.org/evaluation/are-rainwater-harvesting-techniques-profitable-small-scale-farmers-adoption-and-impac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openknowledge.fao.org/items/64e63441-6646-4bc5-8153-52153677e8b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doi.org/10.4060/cd3611en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i.org/10.4060/cd3611en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dl.handle.net/10986/4238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olab.ws/articles/10.47612%2F0134-9759-2022-34-197-210#:~:text=one%20of%20the%20richest%20countries,The%20lan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knowledge.fao.org/server/api/core/bitstreams/cde05995-1e9f-42bb-946a-4dac84b835f4/content" TargetMode="External"/><Relationship Id="rId5" Type="http://schemas.openxmlformats.org/officeDocument/2006/relationships/hyperlink" Target="https://www.oecd.org/en/publications/assessing-the-enabling-environment-for-investment-in-water-security-in-the-eu-s-eastern-partner-countries_3f5d9a13-en.html" TargetMode="External"/><Relationship Id="rId10" Type="http://schemas.openxmlformats.org/officeDocument/2006/relationships/chart" Target="../charts/chart2.xml"/><Relationship Id="rId4" Type="http://schemas.openxmlformats.org/officeDocument/2006/relationships/hyperlink" Target="https://drive.google.com/file/d/1o6BW49xL40sXC5_3_IRexC_eNQYuYSon/view?pli=1" TargetMode="External"/><Relationship Id="rId9" Type="http://schemas.openxmlformats.org/officeDocument/2006/relationships/hyperlink" Target="https://eur-lex.europa.eu/legal-content/SK/TXT/?uri=CELEX:52024SC069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title="PROGRESS presentation header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2625467"/>
            <a:ext cx="8023600" cy="277600"/>
          </a:xfrm>
          <a:prstGeom prst="rect">
            <a:avLst/>
          </a:prstGeom>
          <a:solidFill>
            <a:srgbClr val="FFDC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542600" y="2020162"/>
            <a:ext cx="8219384" cy="10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-US" sz="3733" b="1" dirty="0">
                <a:solidFill>
                  <a:srgbClr val="55B587"/>
                </a:solidFill>
                <a:latin typeface="Noto Sans"/>
                <a:ea typeface="Noto Sans"/>
                <a:cs typeface="Noto Sans"/>
                <a:sym typeface="Noto Sans"/>
              </a:rPr>
              <a:t>PROGRESS Technical Workshop</a:t>
            </a:r>
          </a:p>
        </p:txBody>
      </p:sp>
      <p:sp>
        <p:nvSpPr>
          <p:cNvPr id="57" name="Google Shape;57;p1"/>
          <p:cNvSpPr txBox="1"/>
          <p:nvPr/>
        </p:nvSpPr>
        <p:spPr>
          <a:xfrm>
            <a:off x="542600" y="2995486"/>
            <a:ext cx="7601656" cy="120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SzPts val="1300"/>
            </a:pPr>
            <a:r>
              <a:rPr lang="en-US" sz="2400" b="1" dirty="0">
                <a:ea typeface="Aptos" panose="020B0004020202020204" pitchFamily="34" charset="0"/>
                <a:cs typeface="Aptos" panose="020B0004020202020204" pitchFamily="34" charset="0"/>
              </a:rPr>
              <a:t>Financing climate resilient agriculture: Why we need it, what instruments exist and how to scale them up</a:t>
            </a:r>
          </a:p>
        </p:txBody>
      </p:sp>
      <p:sp>
        <p:nvSpPr>
          <p:cNvPr id="58" name="Google Shape;58;p1"/>
          <p:cNvSpPr txBox="1"/>
          <p:nvPr/>
        </p:nvSpPr>
        <p:spPr>
          <a:xfrm>
            <a:off x="618008" y="4346172"/>
            <a:ext cx="3123408" cy="45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rgbClr val="000000"/>
              </a:buClr>
              <a:buSzPts val="1000"/>
            </a:pPr>
            <a:r>
              <a:rPr lang="en-US" sz="1333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PROGRESS Regional Online Meeting </a:t>
            </a:r>
            <a:endParaRPr sz="1333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17F8E-0CE1-E28E-FDD2-4F0BB73835CE}"/>
              </a:ext>
            </a:extLst>
          </p:cNvPr>
          <p:cNvSpPr txBox="1"/>
          <p:nvPr/>
        </p:nvSpPr>
        <p:spPr>
          <a:xfrm>
            <a:off x="618008" y="4779913"/>
            <a:ext cx="609600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chemeClr val="dk1"/>
                </a:solidFill>
                <a:latin typeface="Noto Sans"/>
                <a:ea typeface="Noto Sans"/>
                <a:cs typeface="Noto Sans"/>
              </a:rPr>
              <a:t>10 and 11 December  2025, 9:00 – 12:00 (Paris/Brussels time)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F81C93B6-5841-4671-A73B-FA42DCAF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PROGRESS presentation header 1.png">
            <a:extLst>
              <a:ext uri="{FF2B5EF4-FFF2-40B4-BE49-F238E27FC236}">
                <a16:creationId xmlns:a16="http://schemas.microsoft.com/office/drawing/2014/main" id="{2BF39EE2-0CE8-B72F-DD46-55092CD2FA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CF698F-761E-C635-E6DB-5458432F4831}"/>
              </a:ext>
            </a:extLst>
          </p:cNvPr>
          <p:cNvSpPr txBox="1"/>
          <p:nvPr/>
        </p:nvSpPr>
        <p:spPr>
          <a:xfrm>
            <a:off x="202018" y="1054016"/>
            <a:ext cx="6096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 err="1">
                <a:solidFill>
                  <a:srgbClr val="70AD47">
                    <a:lumMod val="75000"/>
                  </a:srgbClr>
                </a:solidFill>
              </a:rPr>
              <a:t>Recommendations</a:t>
            </a:r>
            <a:r>
              <a:rPr lang="es-ES" sz="2133" b="1" dirty="0">
                <a:solidFill>
                  <a:srgbClr val="70AD47">
                    <a:lumMod val="75000"/>
                  </a:srgbClr>
                </a:solidFill>
              </a:rPr>
              <a:t> per country</a:t>
            </a:r>
            <a:endParaRPr lang="en-US" sz="2133" b="1" dirty="0">
              <a:solidFill>
                <a:srgbClr val="70AD47">
                  <a:lumMod val="75000"/>
                </a:srgb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A03D05-C7FC-3AE0-2493-155B6FC0B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55290"/>
              </p:ext>
            </p:extLst>
          </p:nvPr>
        </p:nvGraphicFramePr>
        <p:xfrm>
          <a:off x="202018" y="1511922"/>
          <a:ext cx="11787963" cy="50665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6487">
                  <a:extLst>
                    <a:ext uri="{9D8B030D-6E8A-4147-A177-3AD203B41FA5}">
                      <a16:colId xmlns:a16="http://schemas.microsoft.com/office/drawing/2014/main" val="3838163479"/>
                    </a:ext>
                  </a:extLst>
                </a:gridCol>
                <a:gridCol w="3233117">
                  <a:extLst>
                    <a:ext uri="{9D8B030D-6E8A-4147-A177-3AD203B41FA5}">
                      <a16:colId xmlns:a16="http://schemas.microsoft.com/office/drawing/2014/main" val="3872649731"/>
                    </a:ext>
                  </a:extLst>
                </a:gridCol>
                <a:gridCol w="3619302">
                  <a:extLst>
                    <a:ext uri="{9D8B030D-6E8A-4147-A177-3AD203B41FA5}">
                      <a16:colId xmlns:a16="http://schemas.microsoft.com/office/drawing/2014/main" val="3490756781"/>
                    </a:ext>
                  </a:extLst>
                </a:gridCol>
                <a:gridCol w="3439057">
                  <a:extLst>
                    <a:ext uri="{9D8B030D-6E8A-4147-A177-3AD203B41FA5}">
                      <a16:colId xmlns:a16="http://schemas.microsoft.com/office/drawing/2014/main" val="2058438008"/>
                    </a:ext>
                  </a:extLst>
                </a:gridCol>
              </a:tblGrid>
              <a:tr h="34212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Theme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Armenia (ARM)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Azerbaijan (AZE)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Moldova (MOL)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258615"/>
                  </a:ext>
                </a:extLst>
              </a:tr>
              <a:tr h="85111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1. Public Finance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Integrate climate-conditionality into all public support (loans, grants, leasing).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Strengthen governance through a permanent inter-ministerial climate–finance working group.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Rebalance subsidies toward climate-smart practices.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Increase investment in resilient infrastructure (irrigation modernization, soil protection).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Improve the management of public support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programmes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 to align them with EU requirements and explicitly integrate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adaptation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criteria in project appraisal systems.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Provide public support and fiscal incentives for testing, demonstration and adoption of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adaptation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technologies to distribute risks.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1380519"/>
                  </a:ext>
                </a:extLst>
              </a:tr>
              <a:tr h="974765">
                <a:tc>
                  <a:txBody>
                    <a:bodyPr/>
                    <a:lstStyle/>
                    <a:p>
                      <a:r>
                        <a:rPr lang="en-US" sz="1100" b="1" dirty="0"/>
                        <a:t>2. Risk Management and Insurance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Establish a national climate risk pool to stabilize agricultural insurance.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Expand coverage to all major climate risks and incentivize farmers using risk-reducing practices.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Make insurance more preventive (ex-ante), based on climate data and forecasts.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Expand coverage to key risks (especially drought).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Consider the introduction of index-based insurance as a more realistic and objective way of monitoring and estimating risks.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Estimate the costs for the public and private sector of this insurance practice and develop relevant regulations.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9889600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r>
                        <a:rPr lang="en-US" sz="1100" b="1" dirty="0"/>
                        <a:t>3. Private Sector and Financial Inclusion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Expand blended-finance schemes to reduce risk for lending to small farmers and cooperatives.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Promote green/sustainability bonds targeted at climate-adaptation investments.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Promote green finance tools (warehouse receipts, green bonds, concessional loans).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Ensure instruments target small farmers, women and youth.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Improve blended finance and de-risking instruments to </a:t>
                      </a:r>
                      <a:r>
                        <a:rPr lang="en-US" sz="1100" dirty="0" err="1"/>
                        <a:t>incentivise</a:t>
                      </a:r>
                      <a:r>
                        <a:rPr lang="en-US" sz="1100" dirty="0"/>
                        <a:t> commercial financers to offer lending products which better fit the needs of small farmers and agribusinesses.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Better monitor the impact of banks’ agricultural lending and improve reporting transparency.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16070"/>
                  </a:ext>
                </a:extLst>
              </a:tr>
              <a:tr h="1096676">
                <a:tc>
                  <a:txBody>
                    <a:bodyPr/>
                    <a:lstStyle/>
                    <a:p>
                      <a:r>
                        <a:rPr lang="en-US" sz="1100" b="1" dirty="0"/>
                        <a:t>4. Capacity, Advisory Services and Coordination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Strengthen advisory services, certification, storage and logistics aligned with export markets.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Prioritize modernization and monitoring </a:t>
                      </a:r>
                      <a:r>
                        <a:rPr lang="en-US" sz="1100" dirty="0"/>
                        <a:t>of irrigation systems.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Align donor projects with national plans (NAP).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Expand farmer training, digital tools and climate-smart extension services.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Strengthen agricultural cooperatives and credit unions to provide better advisory and financial services to their members.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support/create a facility to help small farmers and agribusinesses to identify needed solutions and technologies and prepare projects that can obtain financing.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182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9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9C1AD6D3-6490-528F-228C-9901001A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 title="PROGRESS presentation header 1.png">
            <a:extLst>
              <a:ext uri="{FF2B5EF4-FFF2-40B4-BE49-F238E27FC236}">
                <a16:creationId xmlns:a16="http://schemas.microsoft.com/office/drawing/2014/main" id="{F3A31010-5F59-F1F6-79EE-F57872DB09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5D153E-32EF-5962-DCB6-DCB8DC40E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146305"/>
              </p:ext>
            </p:extLst>
          </p:nvPr>
        </p:nvGraphicFramePr>
        <p:xfrm>
          <a:off x="6823495" y="1753441"/>
          <a:ext cx="5165305" cy="363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21B5288-59F8-C9E5-6908-BB479F7429C0}"/>
              </a:ext>
            </a:extLst>
          </p:cNvPr>
          <p:cNvSpPr txBox="1">
            <a:spLocks/>
          </p:cNvSpPr>
          <p:nvPr/>
        </p:nvSpPr>
        <p:spPr>
          <a:xfrm>
            <a:off x="-1" y="2544832"/>
            <a:ext cx="10150997" cy="1315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70AD47">
                    <a:lumMod val="75000"/>
                  </a:srgbClr>
                </a:solidFill>
                <a:cs typeface="+mn-cs"/>
              </a:rPr>
              <a:t>Good Practices in </a:t>
            </a:r>
            <a:r>
              <a:rPr lang="en-US" sz="4400" b="1" dirty="0" err="1">
                <a:solidFill>
                  <a:srgbClr val="70AD47">
                    <a:lumMod val="75000"/>
                  </a:srgbClr>
                </a:solidFill>
                <a:cs typeface="+mn-cs"/>
              </a:rPr>
              <a:t>Mobilising</a:t>
            </a:r>
            <a:r>
              <a:rPr lang="en-US" sz="4400" b="1" dirty="0">
                <a:solidFill>
                  <a:srgbClr val="70AD47">
                    <a:lumMod val="75000"/>
                  </a:srgbClr>
                </a:solidFill>
                <a:cs typeface="+mn-cs"/>
              </a:rPr>
              <a:t> Finance for Climate-Resilient Agriculture</a:t>
            </a:r>
            <a:endParaRPr lang="en-GB" sz="4400" b="1" dirty="0">
              <a:solidFill>
                <a:srgbClr val="70AD47">
                  <a:lumMod val="75000"/>
                </a:srgbClr>
              </a:solidFill>
              <a:cs typeface="+mn-cs"/>
            </a:endParaRP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EC4ABAEC-E174-B78D-A719-B612D3F00BC2}"/>
              </a:ext>
            </a:extLst>
          </p:cNvPr>
          <p:cNvSpPr/>
          <p:nvPr/>
        </p:nvSpPr>
        <p:spPr>
          <a:xfrm>
            <a:off x="0" y="3859872"/>
            <a:ext cx="8023600" cy="277600"/>
          </a:xfrm>
          <a:prstGeom prst="rect">
            <a:avLst/>
          </a:prstGeom>
          <a:solidFill>
            <a:srgbClr val="FFDC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00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874969BE-92B9-0F16-2B6B-CE1156C3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 title="PROGRESS presentation header 1.png">
            <a:extLst>
              <a:ext uri="{FF2B5EF4-FFF2-40B4-BE49-F238E27FC236}">
                <a16:creationId xmlns:a16="http://schemas.microsoft.com/office/drawing/2014/main" id="{3AAB2FA9-419E-758C-5A5C-8EED86ABC8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0C69274-F23B-7553-277C-C1D70D4DD761}"/>
              </a:ext>
            </a:extLst>
          </p:cNvPr>
          <p:cNvGraphicFramePr/>
          <p:nvPr/>
        </p:nvGraphicFramePr>
        <p:xfrm>
          <a:off x="6823495" y="1753441"/>
          <a:ext cx="5165305" cy="363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68E38F-8EB9-30B6-122D-6381491FF2C3}"/>
              </a:ext>
            </a:extLst>
          </p:cNvPr>
          <p:cNvSpPr txBox="1">
            <a:spLocks/>
          </p:cNvSpPr>
          <p:nvPr/>
        </p:nvSpPr>
        <p:spPr>
          <a:xfrm>
            <a:off x="528206" y="1273248"/>
            <a:ext cx="10958400" cy="452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/>
              <a:t>Why this matters:</a:t>
            </a:r>
            <a:endParaRPr lang="en-US" sz="22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/>
              <a:t>⚠️ Significant financing gap for climate adaptation in agriculture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dirty="0"/>
              <a:t>🌱 Wide range of interventions, but </a:t>
            </a:r>
            <a:r>
              <a:rPr lang="en-US" sz="2200" b="1" dirty="0"/>
              <a:t>limited evidence</a:t>
            </a:r>
            <a:r>
              <a:rPr lang="en-US" sz="2200" dirty="0"/>
              <a:t> on effectiveness</a:t>
            </a:r>
          </a:p>
          <a:p>
            <a:pPr algn="l"/>
            <a:endParaRPr lang="en-GB" b="1" dirty="0"/>
          </a:p>
          <a:p>
            <a:pPr algn="l"/>
            <a:r>
              <a:rPr lang="en-GB" sz="2200" b="1" dirty="0"/>
              <a:t>Our Review Objectives:</a:t>
            </a:r>
            <a:endParaRPr lang="en-GB" sz="22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dirty="0"/>
              <a:t>📋 Identify and categorize policy instruments for financing climate-resilient agriculture in OECD and non-OECD countries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dirty="0"/>
              <a:t>💰 Assess impact on public and private financial flows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dirty="0"/>
              <a:t>✅ Evaluate effectiveness in achieving resilience and agri-environmental outcomes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dirty="0"/>
              <a:t>🌍 Explore contextual factors: geography, governance, agricultural systems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639E00C-3B4B-9582-905E-DDB8D1299B12}"/>
              </a:ext>
            </a:extLst>
          </p:cNvPr>
          <p:cNvSpPr txBox="1">
            <a:spLocks/>
          </p:cNvSpPr>
          <p:nvPr/>
        </p:nvSpPr>
        <p:spPr>
          <a:xfrm>
            <a:off x="11424206" y="6142482"/>
            <a:ext cx="456000" cy="24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7F8ADCBE-89A5-4659-A3C7-F25B7F48E9E3}" type="slidenum">
              <a:rPr lang="en-GB" smtClean="0">
                <a:solidFill>
                  <a:prstClr val="white"/>
                </a:solidFill>
              </a:rPr>
              <a:pPr defTabSz="914377"/>
              <a:t>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7E11789E-02C7-92A0-F9B4-B4E9EF9D7617}"/>
              </a:ext>
            </a:extLst>
          </p:cNvPr>
          <p:cNvSpPr/>
          <p:nvPr/>
        </p:nvSpPr>
        <p:spPr>
          <a:xfrm>
            <a:off x="7099320" y="1294551"/>
            <a:ext cx="4610443" cy="4414480"/>
          </a:xfrm>
          <a:prstGeom prst="wedgeEllipseCallout">
            <a:avLst>
              <a:gd name="adj1" fmla="val -71083"/>
              <a:gd name="adj2" fmla="val -49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b="1" dirty="0"/>
              <a:t>Any policy or regulatory intervention aimed at increasing public or private financing for climate-resilient agriculture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Subsidies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Climate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Public-private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guarantees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737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B2136118-DF17-0A71-4210-E7ABB134D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PROGRESS presentation header 1.png">
            <a:extLst>
              <a:ext uri="{FF2B5EF4-FFF2-40B4-BE49-F238E27FC236}">
                <a16:creationId xmlns:a16="http://schemas.microsoft.com/office/drawing/2014/main" id="{9E045795-6B50-7F54-0430-58B67266E8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AE0DA-4646-4FBD-5E26-0A96A67DBFB4}"/>
              </a:ext>
            </a:extLst>
          </p:cNvPr>
          <p:cNvSpPr txBox="1"/>
          <p:nvPr/>
        </p:nvSpPr>
        <p:spPr>
          <a:xfrm>
            <a:off x="616744" y="1160430"/>
            <a:ext cx="11163508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rgbClr val="70AD47">
                    <a:lumMod val="75000"/>
                  </a:srgbClr>
                </a:solidFill>
                <a:latin typeface="+mj-lt"/>
                <a:ea typeface="+mj-ea"/>
              </a:rPr>
              <a:t>Overview of financing mechanisms for climate-resilient agriculture 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617E8804-2F5C-E582-743D-C722C77C425C}"/>
              </a:ext>
            </a:extLst>
          </p:cNvPr>
          <p:cNvGraphicFramePr>
            <a:graphicFrameLocks/>
          </p:cNvGraphicFramePr>
          <p:nvPr/>
        </p:nvGraphicFramePr>
        <p:xfrm>
          <a:off x="616744" y="2013995"/>
          <a:ext cx="10501455" cy="392245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282571">
                  <a:extLst>
                    <a:ext uri="{9D8B030D-6E8A-4147-A177-3AD203B41FA5}">
                      <a16:colId xmlns:a16="http://schemas.microsoft.com/office/drawing/2014/main" val="1426562828"/>
                    </a:ext>
                  </a:extLst>
                </a:gridCol>
                <a:gridCol w="2739628">
                  <a:extLst>
                    <a:ext uri="{9D8B030D-6E8A-4147-A177-3AD203B41FA5}">
                      <a16:colId xmlns:a16="http://schemas.microsoft.com/office/drawing/2014/main" val="2526435342"/>
                    </a:ext>
                  </a:extLst>
                </a:gridCol>
                <a:gridCol w="2739628">
                  <a:extLst>
                    <a:ext uri="{9D8B030D-6E8A-4147-A177-3AD203B41FA5}">
                      <a16:colId xmlns:a16="http://schemas.microsoft.com/office/drawing/2014/main" val="4121248364"/>
                    </a:ext>
                  </a:extLst>
                </a:gridCol>
                <a:gridCol w="2739628">
                  <a:extLst>
                    <a:ext uri="{9D8B030D-6E8A-4147-A177-3AD203B41FA5}">
                      <a16:colId xmlns:a16="http://schemas.microsoft.com/office/drawing/2014/main" val="544530754"/>
                    </a:ext>
                  </a:extLst>
                </a:gridCol>
              </a:tblGrid>
              <a:tr h="424049">
                <a:tc>
                  <a:txBody>
                    <a:bodyPr/>
                    <a:lstStyle/>
                    <a:p>
                      <a:r>
                        <a:rPr lang="en-GB" b="1" u="sng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Mechanisms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Strengths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Key Challenges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808220"/>
                  </a:ext>
                </a:extLst>
              </a:tr>
              <a:tr h="1060123">
                <a:tc>
                  <a:txBody>
                    <a:bodyPr/>
                    <a:lstStyle/>
                    <a:p>
                      <a:r>
                        <a:rPr lang="en-GB" b="1" dirty="0"/>
                        <a:t>Public (domestic)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Grants, concessional loans, subsidies, guarantees, 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 can target vulnerable farmers, set policy environment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Long payback, budget constraints, risk of misallocation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07604"/>
                  </a:ext>
                </a:extLst>
              </a:tr>
              <a:tr h="1060123">
                <a:tc>
                  <a:txBody>
                    <a:bodyPr/>
                    <a:lstStyle/>
                    <a:p>
                      <a:r>
                        <a:rPr lang="en-GB" b="1" dirty="0"/>
                        <a:t>Private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Commercial loans, equity, blended finance, insurance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Mobilises large capital, innovation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High risk perception, low returns, complex measurement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482236"/>
                  </a:ext>
                </a:extLst>
              </a:tr>
              <a:tr h="1378160">
                <a:tc>
                  <a:txBody>
                    <a:bodyPr/>
                    <a:lstStyle/>
                    <a:p>
                      <a:r>
                        <a:rPr lang="en-GB" b="1" dirty="0"/>
                        <a:t>International/Coop.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Multilateral funds, blended facilities, carbon/PES markets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Global scale, technical assistance, large mobilisation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Complexity, coordination, ensuring reach to smallholders, measuring outcomes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6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5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2B0193FF-3796-48F4-6F34-5D65DFD6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PROGRESS presentation header 1.png">
            <a:extLst>
              <a:ext uri="{FF2B5EF4-FFF2-40B4-BE49-F238E27FC236}">
                <a16:creationId xmlns:a16="http://schemas.microsoft.com/office/drawing/2014/main" id="{ADF250E2-0875-6D15-C8A7-D8CED310E3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E9659A-6A1F-DDF8-D973-629D1A00A55F}"/>
              </a:ext>
            </a:extLst>
          </p:cNvPr>
          <p:cNvSpPr txBox="1"/>
          <p:nvPr/>
        </p:nvSpPr>
        <p:spPr>
          <a:xfrm>
            <a:off x="642669" y="1095409"/>
            <a:ext cx="11163508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rgbClr val="70AD47">
                    <a:lumMod val="75000"/>
                  </a:srgbClr>
                </a:solidFill>
                <a:latin typeface="+mj-lt"/>
                <a:ea typeface="+mj-ea"/>
              </a:rPr>
              <a:t>Existing evaluations of agricultural and environmental interventions (Annex B of Scoping Note)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53DB6-5F4D-9F66-1455-FF6D8B9463ED}"/>
              </a:ext>
            </a:extLst>
          </p:cNvPr>
          <p:cNvSpPr txBox="1"/>
          <p:nvPr/>
        </p:nvSpPr>
        <p:spPr>
          <a:xfrm>
            <a:off x="642668" y="1515973"/>
            <a:ext cx="10735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Evidence shows that </a:t>
            </a:r>
            <a:r>
              <a:rPr lang="en-US" b="1" dirty="0"/>
              <a:t>timely access to finance, capacity-building, and targeted incentives</a:t>
            </a:r>
            <a:r>
              <a:rPr lang="en-US" dirty="0"/>
              <a:t> are critical for adoption of climate-resilient agricultural practices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6BE3CC-0E63-B785-E460-2B7808D694A1}"/>
              </a:ext>
            </a:extLst>
          </p:cNvPr>
          <p:cNvSpPr txBox="1"/>
          <p:nvPr/>
        </p:nvSpPr>
        <p:spPr>
          <a:xfrm>
            <a:off x="856800" y="2422415"/>
            <a:ext cx="10735245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u="none" strike="noStrike" baseline="0" dirty="0">
                <a:solidFill>
                  <a:srgbClr val="000000"/>
                </a:solidFill>
              </a:rPr>
              <a:t>Bangladesh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en-US" dirty="0">
                <a:hlinkClick r:id="rId4"/>
              </a:rPr>
              <a:t>Flexible Loan Contracts for Microentrepreneurs </a:t>
            </a:r>
            <a:r>
              <a:rPr lang="en-US" dirty="0"/>
              <a:t>: Flexible loan repayment for microentrepreneurs enabled riskier, higher-return investments with lower default rates.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Kenya</a:t>
            </a:r>
            <a:r>
              <a:rPr lang="en-US" i="1" dirty="0"/>
              <a:t> </a:t>
            </a:r>
            <a:r>
              <a:rPr lang="en-US" dirty="0">
                <a:hlinkClick r:id="rId5"/>
              </a:rPr>
              <a:t>Agricultural Microinsurance for Sugar Cane Farmers </a:t>
            </a:r>
            <a:r>
              <a:rPr lang="en-US" dirty="0"/>
              <a:t>: Delaying insurance premium payments for sugarcane farmers increased insurance uptake.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Kenya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Innovative Finance for Technology Adoption </a:t>
            </a:r>
            <a:r>
              <a:rPr lang="en-US" dirty="0"/>
              <a:t>: Well-timed credit for maize storage allowed farmers to store more and sell later at higher prices.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Uganda </a:t>
            </a:r>
            <a:r>
              <a:rPr lang="en-US" dirty="0">
                <a:hlinkClick r:id="rId7"/>
              </a:rPr>
              <a:t>Testing the Effectiveness of Payments for Ecosystem Services to Enhance Conservation</a:t>
            </a:r>
            <a:r>
              <a:rPr lang="en-US" dirty="0"/>
              <a:t> : PES reduced forest loss from 9% to 4%, cutting carbon emissions at USD 0.46 per ton.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Malawi </a:t>
            </a:r>
            <a:r>
              <a:rPr lang="en-US" dirty="0">
                <a:hlinkClick r:id="rId8"/>
              </a:rPr>
              <a:t>Improving the Allocation of Land Use Subsidies Through Self-Selection </a:t>
            </a:r>
            <a:r>
              <a:rPr lang="en-US" dirty="0"/>
              <a:t>: Self-selection for tree planting subsidies improved tree survival and reduced negative side effects.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Niger </a:t>
            </a:r>
            <a:r>
              <a:rPr lang="en-US" dirty="0">
                <a:hlinkClick r:id="rId9"/>
              </a:rPr>
              <a:t>Are Rainwater Harvesting Techniques Profitable for Small-Scale Farmers</a:t>
            </a:r>
            <a:r>
              <a:rPr lang="en-US" dirty="0"/>
              <a:t>: Training on rainwater harvesting significantly increased adoption; conditional or unconditional cash transfers alone had no effect.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AB3CC-DA66-3139-FF84-49065A3AB903}"/>
              </a:ext>
            </a:extLst>
          </p:cNvPr>
          <p:cNvSpPr txBox="1"/>
          <p:nvPr/>
        </p:nvSpPr>
        <p:spPr>
          <a:xfrm>
            <a:off x="1031081" y="6396336"/>
            <a:ext cx="8608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Source: Abdul Latif Jameel Poverty Action Lab (J-PAL), as summarized in OECD Scoping Note, Annex B.</a:t>
            </a:r>
          </a:p>
        </p:txBody>
      </p:sp>
    </p:spTree>
    <p:extLst>
      <p:ext uri="{BB962C8B-B14F-4D97-AF65-F5344CB8AC3E}">
        <p14:creationId xmlns:p14="http://schemas.microsoft.com/office/powerpoint/2010/main" val="355944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1D4A5-058F-5773-14A6-478E4CA59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471234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8ADCBE-89A5-4659-A3C7-F25B7F48E9E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93DD5B-5A84-4BDD-0942-5336AF4B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list of case studies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ADB3610-E06C-856F-3D45-0FC8464169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4078" y="1381554"/>
          <a:ext cx="10723843" cy="50588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68612">
                  <a:extLst>
                    <a:ext uri="{9D8B030D-6E8A-4147-A177-3AD203B41FA5}">
                      <a16:colId xmlns:a16="http://schemas.microsoft.com/office/drawing/2014/main" val="984553616"/>
                    </a:ext>
                  </a:extLst>
                </a:gridCol>
                <a:gridCol w="5355231">
                  <a:extLst>
                    <a:ext uri="{9D8B030D-6E8A-4147-A177-3AD203B41FA5}">
                      <a16:colId xmlns:a16="http://schemas.microsoft.com/office/drawing/2014/main" val="3581815975"/>
                    </a:ext>
                  </a:extLst>
                </a:gridCol>
              </a:tblGrid>
              <a:tr h="7418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AGRI3 Fund (Rabobank and UNEP)</a:t>
                      </a:r>
                      <a:endParaRPr kumimoji="0" lang="en-GB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Kenya’s “Green Bond” supporting sustainable agribusiness</a:t>
                      </a:r>
                      <a:endParaRPr kumimoji="0" lang="en-GB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4167067"/>
                  </a:ext>
                </a:extLst>
              </a:tr>
              <a:tr h="741814"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629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Brazil’s ABC+ Programme for low-carbon agriculture </a:t>
                      </a:r>
                      <a:endParaRPr kumimoji="0" lang="en-GB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Mexico’s Green Resilience Bond </a:t>
                      </a:r>
                      <a:endParaRPr kumimoji="0" lang="en-GB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49715"/>
                  </a:ext>
                </a:extLst>
              </a:tr>
              <a:tr h="7955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Costa Rica’s PES programme applied to agroforestry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kern="120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Nicaragua’s Incofin Investment Management (investment fund)</a:t>
                      </a:r>
                      <a:endParaRPr kumimoji="0" lang="en-GB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042092"/>
                  </a:ext>
                </a:extLst>
              </a:tr>
              <a:tr h="107150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EU CAP eco-schemes and </a:t>
                      </a:r>
                      <a:r>
                        <a:rPr kumimoji="0" lang="en-US" sz="2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72727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agri</a:t>
                      </a:r>
                      <a:r>
                        <a:rPr kumimoji="0" lang="en-US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2727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-environment-climate measures (AECMs)</a:t>
                      </a:r>
                      <a:endParaRPr kumimoji="0" lang="en-GB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kern="120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The &amp;Green Fund (blended finance for deforestation-free agriculture)</a:t>
                      </a:r>
                      <a:endParaRPr kumimoji="0" lang="en-GB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9155431"/>
                  </a:ext>
                </a:extLst>
              </a:tr>
              <a:tr h="14012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France’s PES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2727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programme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2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and biodiversity credit scheme</a:t>
                      </a:r>
                    </a:p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Switzerland’s ecological compensation payments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1024507"/>
                  </a:ext>
                </a:extLst>
              </a:tr>
            </a:tbl>
          </a:graphicData>
        </a:graphic>
      </p:graphicFrame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9FDB167-3C10-3334-3772-9C0ECE535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" y="6471234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10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26-27 June 2025</a:t>
            </a:r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01300C-76AC-8E43-368D-289D1771A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4000" y="6471234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r-FR"/>
            </a:defPPr>
            <a:lvl1pPr marL="0" algn="l" defTabSz="914400" rtl="0" eaLnBrk="1" latinLnBrk="0" hangingPunct="1">
              <a:defRPr sz="10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Fourth meeting of the WPFIEG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98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E0443861-69AC-4614-9084-932DCA77E3D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6630195" y="1041950"/>
            <a:ext cx="11123612" cy="720725"/>
          </a:xfrm>
        </p:spPr>
        <p:txBody>
          <a:bodyPr/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B4F92FA-19D1-516F-F204-266E3C594298}"/>
              </a:ext>
            </a:extLst>
          </p:cNvPr>
          <p:cNvSpPr txBox="1">
            <a:spLocks/>
          </p:cNvSpPr>
          <p:nvPr/>
        </p:nvSpPr>
        <p:spPr bwMode="gray">
          <a:xfrm>
            <a:off x="395765" y="2080313"/>
            <a:ext cx="6234431" cy="466062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Deutsche Gesellschaft für Internationale </a:t>
            </a:r>
            <a:r>
              <a:rPr lang="en-GB" sz="1400" b="1" dirty="0" err="1">
                <a:solidFill>
                  <a:prstClr val="black"/>
                </a:solidFill>
                <a:latin typeface="Calibri" panose="020F0502020204030204"/>
              </a:rPr>
              <a:t>Zusammenarbeit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 (GIZ)</a:t>
            </a: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Martina Kolb /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Martina.kolb@giz.de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>
              <a:spcBef>
                <a:spcPts val="0"/>
              </a:spcBef>
            </a:pP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Regional Environmental Centre for the Caucasus (RECC)</a:t>
            </a: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Sophiko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Akhobadze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sophiko.akhobadze@rec-caucasus.org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>
              <a:spcBef>
                <a:spcPts val="0"/>
              </a:spcBef>
            </a:pP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Institute for Economics and Forecasting of the National Academy of Sciences of Ukraine (IEF)</a:t>
            </a: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Oleksandr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Diachuk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diachuk@ief.org.ua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>
              <a:spcBef>
                <a:spcPts val="0"/>
              </a:spcBef>
            </a:pP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/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6ACC21E6-B944-328B-1F59-4AEACAEEDEA8}"/>
              </a:ext>
            </a:extLst>
          </p:cNvPr>
          <p:cNvSpPr txBox="1">
            <a:spLocks/>
          </p:cNvSpPr>
          <p:nvPr/>
        </p:nvSpPr>
        <p:spPr bwMode="gray">
          <a:xfrm>
            <a:off x="6532658" y="2060852"/>
            <a:ext cx="5496244" cy="466062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Organisation for Economic Co-operation and Development (OECD)</a:t>
            </a: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Krzysztof Michalak / krzysztof.michalak@oecd.org</a:t>
            </a: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Isabella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Neuweg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/ Isabella.neuweg@oecd.org</a:t>
            </a: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Fernando Antunez / Fernando.antunez@oecd.org</a:t>
            </a:r>
          </a:p>
          <a:p>
            <a:pPr defTabSz="685783">
              <a:spcBef>
                <a:spcPts val="0"/>
              </a:spcBef>
            </a:pP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European Business Association (EBA) Moldova</a:t>
            </a:r>
          </a:p>
          <a:p>
            <a:pPr defTabSz="685783">
              <a:lnSpc>
                <a:spcPts val="1813"/>
              </a:lnSpc>
              <a:spcBef>
                <a:spcPts val="0"/>
              </a:spcBef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Mariana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Rufa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</a:rPr>
              <a:t>mariana.rufa@eba.md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>
              <a:spcBef>
                <a:spcPts val="0"/>
              </a:spcBef>
            </a:pP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>
              <a:spcBef>
                <a:spcPts val="0"/>
              </a:spcBef>
            </a:pP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/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8278E-CB89-C248-1C7E-C1F303AE1489}"/>
              </a:ext>
            </a:extLst>
          </p:cNvPr>
          <p:cNvSpPr txBox="1"/>
          <p:nvPr/>
        </p:nvSpPr>
        <p:spPr>
          <a:xfrm>
            <a:off x="2210345" y="1663128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E" dirty="0">
                <a:solidFill>
                  <a:srgbClr val="7A7A7A"/>
                </a:solidFill>
                <a:latin typeface="Calibri" panose="020F0502020204030204"/>
              </a:rPr>
              <a:t>Countries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245A802-8EE3-7727-8281-DAE11289C93C}"/>
              </a:ext>
            </a:extLst>
          </p:cNvPr>
          <p:cNvSpPr txBox="1">
            <a:spLocks/>
          </p:cNvSpPr>
          <p:nvPr/>
        </p:nvSpPr>
        <p:spPr>
          <a:xfrm>
            <a:off x="11736389" y="6470651"/>
            <a:ext cx="455612" cy="246063"/>
          </a:xfrm>
          <a:prstGeom prst="rect">
            <a:avLst/>
          </a:prstGeom>
        </p:spPr>
        <p:txBody>
          <a:bodyPr/>
          <a:lstStyle>
            <a:defPPr>
              <a:defRPr lang="en-G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7F8ADCBE-89A5-4659-A3C7-F25B7F48E9E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4377"/>
              <a:t>16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185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E756C0A9-CCD6-7BE7-89F0-45185BDE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PROGRESS presentation header 1.png">
            <a:extLst>
              <a:ext uri="{FF2B5EF4-FFF2-40B4-BE49-F238E27FC236}">
                <a16:creationId xmlns:a16="http://schemas.microsoft.com/office/drawing/2014/main" id="{E5290B35-C9DA-F317-A0ED-D7DF3296C2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0D5A61-CA2D-9D46-6E49-1C3989A9A173}"/>
              </a:ext>
            </a:extLst>
          </p:cNvPr>
          <p:cNvSpPr txBox="1"/>
          <p:nvPr/>
        </p:nvSpPr>
        <p:spPr>
          <a:xfrm>
            <a:off x="323862" y="1313193"/>
            <a:ext cx="783939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rgbClr val="70AD47">
                    <a:lumMod val="75000"/>
                  </a:srgbClr>
                </a:solidFill>
                <a:latin typeface="+mj-lt"/>
                <a:ea typeface="+mj-ea"/>
              </a:rPr>
              <a:t>Size of the challenge: Adaptation and agrifood finance gap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3B45C-0158-4FA3-3FAC-7FAFDE34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234"/>
          <a:stretch/>
        </p:blipFill>
        <p:spPr>
          <a:xfrm>
            <a:off x="6096000" y="2638858"/>
            <a:ext cx="5948786" cy="3683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EBEE4-C0C6-B38B-319A-4709EAF672D5}"/>
              </a:ext>
            </a:extLst>
          </p:cNvPr>
          <p:cNvSpPr txBox="1"/>
          <p:nvPr/>
        </p:nvSpPr>
        <p:spPr>
          <a:xfrm>
            <a:off x="6165616" y="6236632"/>
            <a:ext cx="60946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545454"/>
                </a:solidFill>
                <a:latin typeface="Open Sans" panose="020B0606030504020204" pitchFamily="34" charset="0"/>
              </a:rPr>
              <a:t>Source</a:t>
            </a:r>
            <a:r>
              <a:rPr lang="en-US" sz="1100" i="1" dirty="0"/>
              <a:t>: </a:t>
            </a:r>
            <a:r>
              <a:rPr lang="en-US" sz="1100" i="1" dirty="0">
                <a:hlinkClick r:id="rId5"/>
              </a:rPr>
              <a:t>CPI &amp; FAO, 2025</a:t>
            </a:r>
            <a:r>
              <a:rPr lang="en-US" sz="1100" i="1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C9DA6-CC08-A0B5-B4B8-561997674153}"/>
              </a:ext>
            </a:extLst>
          </p:cNvPr>
          <p:cNvSpPr txBox="1"/>
          <p:nvPr/>
        </p:nvSpPr>
        <p:spPr>
          <a:xfrm>
            <a:off x="6168908" y="1901783"/>
            <a:ext cx="602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Climate finance flows (annual average 2019/20 versus needs for agrifood systems (annual averages, 2024-2030)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73FBD4-F405-3816-02B3-323AE85D4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15070" r="6626" b="6361"/>
          <a:stretch/>
        </p:blipFill>
        <p:spPr bwMode="auto">
          <a:xfrm>
            <a:off x="421105" y="2513058"/>
            <a:ext cx="5527681" cy="368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AD8AF-9591-47B2-AA94-44D926FE2FD0}"/>
              </a:ext>
            </a:extLst>
          </p:cNvPr>
          <p:cNvSpPr txBox="1"/>
          <p:nvPr/>
        </p:nvSpPr>
        <p:spPr>
          <a:xfrm>
            <a:off x="323862" y="1947155"/>
            <a:ext cx="594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Climate-related development finance to agrifood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AA552-876E-C20E-6586-802B0B2A0961}"/>
              </a:ext>
            </a:extLst>
          </p:cNvPr>
          <p:cNvSpPr txBox="1"/>
          <p:nvPr/>
        </p:nvSpPr>
        <p:spPr>
          <a:xfrm>
            <a:off x="323862" y="6208298"/>
            <a:ext cx="56348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100" b="0" i="1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Source: </a:t>
            </a:r>
            <a:r>
              <a:rPr lang="en-US" sz="1100" b="0" i="1" dirty="0">
                <a:solidFill>
                  <a:srgbClr val="545454"/>
                </a:solidFill>
                <a:effectLst/>
                <a:latin typeface="Open Sans" panose="020B0606030504020204" pitchFamily="34" charset="0"/>
                <a:hlinkClick r:id="rId7"/>
              </a:rPr>
              <a:t>Galbiati</a:t>
            </a:r>
            <a:r>
              <a:rPr lang="en-US" sz="1100" i="1" dirty="0">
                <a:solidFill>
                  <a:srgbClr val="545454"/>
                </a:solidFill>
                <a:latin typeface="Open Sans" panose="020B0606030504020204" pitchFamily="34" charset="0"/>
                <a:hlinkClick r:id="rId7"/>
              </a:rPr>
              <a:t> et al., </a:t>
            </a:r>
            <a:r>
              <a:rPr lang="en-US" sz="1100" b="0" i="1" dirty="0">
                <a:solidFill>
                  <a:srgbClr val="545454"/>
                </a:solidFill>
                <a:effectLst/>
                <a:latin typeface="Open Sans" panose="020B0606030504020204" pitchFamily="34" charset="0"/>
                <a:hlinkClick r:id="rId7"/>
              </a:rPr>
              <a:t>2025</a:t>
            </a:r>
            <a:r>
              <a:rPr lang="en-US" sz="1100" b="0" i="1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8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14697602-4ACC-B152-68F0-F9901C455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PROGRESS presentation header 1.png">
            <a:extLst>
              <a:ext uri="{FF2B5EF4-FFF2-40B4-BE49-F238E27FC236}">
                <a16:creationId xmlns:a16="http://schemas.microsoft.com/office/drawing/2014/main" id="{A602EE2F-CA7A-6E5D-EDE6-073C99CBF8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DA63AF-89E3-0F77-31A3-D7150C2A29C3}"/>
              </a:ext>
            </a:extLst>
          </p:cNvPr>
          <p:cNvSpPr txBox="1"/>
          <p:nvPr/>
        </p:nvSpPr>
        <p:spPr>
          <a:xfrm>
            <a:off x="574764" y="1212450"/>
            <a:ext cx="783939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rgbClr val="70AD47">
                    <a:lumMod val="75000"/>
                  </a:srgbClr>
                </a:solidFill>
                <a:latin typeface="+mj-lt"/>
                <a:ea typeface="+mj-ea"/>
              </a:rPr>
              <a:t>How adaptation finance benefits rural agricultural sectors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514375B-798F-F14E-AE0B-4544F98A6D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92" t="14396" r="3490" b="7217"/>
          <a:stretch/>
        </p:blipFill>
        <p:spPr>
          <a:xfrm>
            <a:off x="709863" y="1633015"/>
            <a:ext cx="8589990" cy="4491494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27A2C-45AB-7444-1899-15A1B7BDE1AA}"/>
              </a:ext>
            </a:extLst>
          </p:cNvPr>
          <p:cNvSpPr txBox="1"/>
          <p:nvPr/>
        </p:nvSpPr>
        <p:spPr>
          <a:xfrm>
            <a:off x="709862" y="6124509"/>
            <a:ext cx="8589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100" b="0" i="1" dirty="0">
                <a:solidFill>
                  <a:srgbClr val="545454"/>
                </a:solidFill>
                <a:effectLst/>
                <a:latin typeface="Open Sans" panose="020B0606030504020204" pitchFamily="34" charset="0"/>
              </a:rPr>
              <a:t>Source: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5"/>
              </a:rPr>
              <a:t> CPI &amp; FAO, 2025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3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6123B7EC-464D-97F3-77CC-D60782D05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PROGRESS presentation header 1.png">
            <a:extLst>
              <a:ext uri="{FF2B5EF4-FFF2-40B4-BE49-F238E27FC236}">
                <a16:creationId xmlns:a16="http://schemas.microsoft.com/office/drawing/2014/main" id="{C40A27F0-7FE1-DC43-DD42-8A08A87F1B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6B8ECE-5692-7258-F7B9-6389D3C0D74F}"/>
              </a:ext>
            </a:extLst>
          </p:cNvPr>
          <p:cNvSpPr txBox="1"/>
          <p:nvPr/>
        </p:nvSpPr>
        <p:spPr>
          <a:xfrm>
            <a:off x="574764" y="1212450"/>
            <a:ext cx="11022504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rgbClr val="70AD47">
                    <a:lumMod val="75000"/>
                  </a:srgbClr>
                </a:solidFill>
                <a:latin typeface="+mj-lt"/>
                <a:ea typeface="+mj-ea"/>
              </a:rPr>
              <a:t>Typical adaptation finance instruments, their objectives and investment examples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ACF188-7A43-BFB5-2745-4ADD516FB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93439"/>
              </p:ext>
            </p:extLst>
          </p:nvPr>
        </p:nvGraphicFramePr>
        <p:xfrm>
          <a:off x="1159727" y="2869046"/>
          <a:ext cx="10013796" cy="348705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202723">
                  <a:extLst>
                    <a:ext uri="{9D8B030D-6E8A-4147-A177-3AD203B41FA5}">
                      <a16:colId xmlns:a16="http://schemas.microsoft.com/office/drawing/2014/main" val="2541246681"/>
                    </a:ext>
                  </a:extLst>
                </a:gridCol>
                <a:gridCol w="3473141">
                  <a:extLst>
                    <a:ext uri="{9D8B030D-6E8A-4147-A177-3AD203B41FA5}">
                      <a16:colId xmlns:a16="http://schemas.microsoft.com/office/drawing/2014/main" val="4269491085"/>
                    </a:ext>
                  </a:extLst>
                </a:gridCol>
                <a:gridCol w="3337932">
                  <a:extLst>
                    <a:ext uri="{9D8B030D-6E8A-4147-A177-3AD203B41FA5}">
                      <a16:colId xmlns:a16="http://schemas.microsoft.com/office/drawing/2014/main" val="1169159904"/>
                    </a:ext>
                  </a:extLst>
                </a:gridCol>
              </a:tblGrid>
              <a:tr h="331281">
                <a:tc>
                  <a:txBody>
                    <a:bodyPr/>
                    <a:lstStyle/>
                    <a:p>
                      <a:r>
                        <a:rPr lang="es-ES" sz="1600" b="1" dirty="0" err="1"/>
                        <a:t>Objective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Instruments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 err="1"/>
                        <a:t>Investment</a:t>
                      </a:r>
                      <a:r>
                        <a:rPr lang="es-ES" sz="1600" b="1" dirty="0"/>
                        <a:t> </a:t>
                      </a:r>
                      <a:r>
                        <a:rPr lang="es-ES" sz="1600" b="1" dirty="0" err="1"/>
                        <a:t>examples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204003"/>
                  </a:ext>
                </a:extLst>
              </a:tr>
              <a:tr h="579742">
                <a:tc>
                  <a:txBody>
                    <a:bodyPr/>
                    <a:lstStyle/>
                    <a:p>
                      <a:r>
                        <a:rPr lang="es-ES" sz="1600" dirty="0" err="1"/>
                        <a:t>Fund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public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goods</a:t>
                      </a:r>
                      <a:r>
                        <a:rPr lang="es-ES" sz="1600" dirty="0"/>
                        <a:t>/</a:t>
                      </a:r>
                      <a:r>
                        <a:rPr lang="es-ES" sz="1600" dirty="0" err="1"/>
                        <a:t>seed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funding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Climate-smart farming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57093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r>
                        <a:rPr lang="en-GB" sz="1600" dirty="0"/>
                        <a:t>Scale up projects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Concessional loans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Resilient agriculture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43123"/>
                  </a:ext>
                </a:extLst>
              </a:tr>
              <a:tr h="579742">
                <a:tc>
                  <a:txBody>
                    <a:bodyPr/>
                    <a:lstStyle/>
                    <a:p>
                      <a:r>
                        <a:rPr lang="en-GB" sz="1600" dirty="0"/>
                        <a:t>Unlock private capital through de-risking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Blended finance, guarantees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Irrigation/value chains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39396"/>
                  </a:ext>
                </a:extLst>
              </a:tr>
              <a:tr h="1076664">
                <a:tc>
                  <a:txBody>
                    <a:bodyPr/>
                    <a:lstStyle/>
                    <a:p>
                      <a:r>
                        <a:rPr lang="en-GB" sz="1600" dirty="0"/>
                        <a:t>Mobilize market-based expansion (private ventures through capital markets and ownership)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Equity, resilience bonds, insurance, biodiversity credits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Agri-tech, water-saving, infrastructure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151851"/>
                  </a:ext>
                </a:extLst>
              </a:tr>
              <a:tr h="579742">
                <a:tc>
                  <a:txBody>
                    <a:bodyPr/>
                    <a:lstStyle/>
                    <a:p>
                      <a:r>
                        <a:rPr lang="en-GB" sz="1600" dirty="0"/>
                        <a:t>Free up fiscal space for climate 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Debt-for-climate or nature swaps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Coastal zone protection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34616"/>
                  </a:ext>
                </a:extLst>
              </a:tr>
            </a:tbl>
          </a:graphicData>
        </a:graphic>
      </p:graphicFrame>
      <p:pic>
        <p:nvPicPr>
          <p:cNvPr id="5" name="Graphic 4" descr="Bullseye with solid fill">
            <a:extLst>
              <a:ext uri="{FF2B5EF4-FFF2-40B4-BE49-F238E27FC236}">
                <a16:creationId xmlns:a16="http://schemas.microsoft.com/office/drawing/2014/main" id="{00A9E9B7-7404-8537-59E0-40F9C5244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8566" y="1700361"/>
            <a:ext cx="1157533" cy="1157533"/>
          </a:xfrm>
          <a:prstGeom prst="rect">
            <a:avLst/>
          </a:prstGeom>
        </p:spPr>
      </p:pic>
      <p:pic>
        <p:nvPicPr>
          <p:cNvPr id="6" name="Graphic 5" descr="Single gear with solid fill">
            <a:extLst>
              <a:ext uri="{FF2B5EF4-FFF2-40B4-BE49-F238E27FC236}">
                <a16:creationId xmlns:a16="http://schemas.microsoft.com/office/drawing/2014/main" id="{EDB3FF41-62B0-440D-F367-B69DD427A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0229" y="1753879"/>
            <a:ext cx="1157532" cy="1157532"/>
          </a:xfrm>
          <a:prstGeom prst="rect">
            <a:avLst/>
          </a:prstGeom>
        </p:spPr>
      </p:pic>
      <p:pic>
        <p:nvPicPr>
          <p:cNvPr id="7" name="Graphic 6" descr="Magnifying glass with solid fill">
            <a:extLst>
              <a:ext uri="{FF2B5EF4-FFF2-40B4-BE49-F238E27FC236}">
                <a16:creationId xmlns:a16="http://schemas.microsoft.com/office/drawing/2014/main" id="{63489A03-2011-FD03-3A1D-BD566FF44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1891" y="1793379"/>
            <a:ext cx="1033927" cy="10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DA29F4C8-168C-E572-DE94-57329BD2A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 title="PROGRESS presentation header 1.png">
            <a:extLst>
              <a:ext uri="{FF2B5EF4-FFF2-40B4-BE49-F238E27FC236}">
                <a16:creationId xmlns:a16="http://schemas.microsoft.com/office/drawing/2014/main" id="{6854D3A7-5F02-89AC-B97C-BAEE98056F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8E8FAD-01CB-CC06-3BF4-FB4AA312D2FA}"/>
              </a:ext>
            </a:extLst>
          </p:cNvPr>
          <p:cNvGraphicFramePr/>
          <p:nvPr/>
        </p:nvGraphicFramePr>
        <p:xfrm>
          <a:off x="6823495" y="1753441"/>
          <a:ext cx="5165305" cy="363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122D8B3-9736-F08A-8437-A3FEF3EE91A7}"/>
              </a:ext>
            </a:extLst>
          </p:cNvPr>
          <p:cNvSpPr txBox="1">
            <a:spLocks/>
          </p:cNvSpPr>
          <p:nvPr/>
        </p:nvSpPr>
        <p:spPr>
          <a:xfrm>
            <a:off x="0" y="2544832"/>
            <a:ext cx="8229600" cy="1315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70AD47">
                    <a:lumMod val="75000"/>
                  </a:srgbClr>
                </a:solidFill>
                <a:cs typeface="+mn-cs"/>
              </a:rPr>
              <a:t>Progress in Armenia, Azerbaijan and Moldova</a:t>
            </a:r>
          </a:p>
        </p:txBody>
      </p:sp>
      <p:sp>
        <p:nvSpPr>
          <p:cNvPr id="7" name="Google Shape;55;p1">
            <a:extLst>
              <a:ext uri="{FF2B5EF4-FFF2-40B4-BE49-F238E27FC236}">
                <a16:creationId xmlns:a16="http://schemas.microsoft.com/office/drawing/2014/main" id="{EB6D28EC-E7A4-60C9-95C9-38FE14EEE28C}"/>
              </a:ext>
            </a:extLst>
          </p:cNvPr>
          <p:cNvSpPr/>
          <p:nvPr/>
        </p:nvSpPr>
        <p:spPr>
          <a:xfrm>
            <a:off x="0" y="3859872"/>
            <a:ext cx="8023600" cy="277600"/>
          </a:xfrm>
          <a:prstGeom prst="rect">
            <a:avLst/>
          </a:prstGeom>
          <a:solidFill>
            <a:srgbClr val="FFDC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67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 title="PROGRESS presentation header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699131-3FCC-FAB0-E63F-82F6F8869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305842"/>
              </p:ext>
            </p:extLst>
          </p:nvPr>
        </p:nvGraphicFramePr>
        <p:xfrm>
          <a:off x="601784" y="1753441"/>
          <a:ext cx="5998309" cy="46194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1347">
                  <a:extLst>
                    <a:ext uri="{9D8B030D-6E8A-4147-A177-3AD203B41FA5}">
                      <a16:colId xmlns:a16="http://schemas.microsoft.com/office/drawing/2014/main" val="4252671666"/>
                    </a:ext>
                  </a:extLst>
                </a:gridCol>
                <a:gridCol w="1580824">
                  <a:extLst>
                    <a:ext uri="{9D8B030D-6E8A-4147-A177-3AD203B41FA5}">
                      <a16:colId xmlns:a16="http://schemas.microsoft.com/office/drawing/2014/main" val="2305432727"/>
                    </a:ext>
                  </a:extLst>
                </a:gridCol>
                <a:gridCol w="3336138">
                  <a:extLst>
                    <a:ext uri="{9D8B030D-6E8A-4147-A177-3AD203B41FA5}">
                      <a16:colId xmlns:a16="http://schemas.microsoft.com/office/drawing/2014/main" val="2771321798"/>
                    </a:ext>
                  </a:extLst>
                </a:gridCol>
              </a:tblGrid>
              <a:tr h="489392">
                <a:tc>
                  <a:txBody>
                    <a:bodyPr/>
                    <a:lstStyle/>
                    <a:p>
                      <a:pPr algn="l"/>
                      <a:r>
                        <a:rPr lang="es-ES" sz="1300" dirty="0"/>
                        <a:t>C</a:t>
                      </a:r>
                      <a:r>
                        <a:rPr lang="en-US" sz="1300" dirty="0" err="1"/>
                        <a:t>ountry</a:t>
                      </a:r>
                      <a:endParaRPr lang="en-US" sz="1300" dirty="0"/>
                    </a:p>
                  </a:txBody>
                  <a:tcPr marL="89903" marR="89903" marT="44951" marB="449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Main Climate Risks</a:t>
                      </a:r>
                    </a:p>
                  </a:txBody>
                  <a:tcPr marL="89903" marR="89903" marT="44951" marB="449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Examples of vulnerability and context</a:t>
                      </a:r>
                    </a:p>
                  </a:txBody>
                  <a:tcPr marL="89903" marR="89903" marT="44951" marB="44951" anchor="ctr"/>
                </a:tc>
                <a:extLst>
                  <a:ext uri="{0D108BD9-81ED-4DB2-BD59-A6C34878D82A}">
                    <a16:rowId xmlns:a16="http://schemas.microsoft.com/office/drawing/2014/main" val="4195434584"/>
                  </a:ext>
                </a:extLst>
              </a:tr>
              <a:tr h="1376702">
                <a:tc>
                  <a:txBody>
                    <a:bodyPr/>
                    <a:lstStyle/>
                    <a:p>
                      <a:pPr algn="l"/>
                      <a:r>
                        <a:rPr lang="en-US" sz="1300" b="1"/>
                        <a:t>Armenia</a:t>
                      </a:r>
                      <a:endParaRPr lang="en-US" sz="1300"/>
                    </a:p>
                  </a:txBody>
                  <a:tcPr marL="89903" marR="89903" marT="44951" marB="449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/>
                        <a:t>Frost, drought, floods, hail, soil erosion</a:t>
                      </a:r>
                    </a:p>
                  </a:txBody>
                  <a:tcPr marL="89903" marR="89903" marT="44951" marB="449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High water dependence in agriculture</a:t>
                      </a:r>
                      <a:r>
                        <a:rPr lang="en-US" sz="1300" dirty="0"/>
                        <a:t> (around 87% of total water use) (</a:t>
                      </a:r>
                      <a:r>
                        <a:rPr lang="en-US" sz="1300" dirty="0">
                          <a:hlinkClick r:id="rId4"/>
                        </a:rPr>
                        <a:t>AUA, 2024</a:t>
                      </a:r>
                      <a:r>
                        <a:rPr lang="en-US" sz="1300" dirty="0"/>
                        <a:t>). The Ararat Plain is particularly vulnerable (</a:t>
                      </a:r>
                      <a:r>
                        <a:rPr lang="en-US" sz="1300" dirty="0">
                          <a:hlinkClick r:id="rId5"/>
                        </a:rPr>
                        <a:t>OECD, 2025</a:t>
                      </a:r>
                      <a:r>
                        <a:rPr lang="en-US" sz="1300" dirty="0"/>
                        <a:t>). Agriculture is highly fragmented, with 90% of farms smaller than three hectares (</a:t>
                      </a:r>
                      <a:r>
                        <a:rPr lang="en-US" sz="1300" dirty="0">
                          <a:hlinkClick r:id="rId6"/>
                        </a:rPr>
                        <a:t>FAO, 2022</a:t>
                      </a:r>
                      <a:r>
                        <a:rPr lang="en-US" sz="1300" dirty="0"/>
                        <a:t>).</a:t>
                      </a:r>
                    </a:p>
                  </a:txBody>
                  <a:tcPr marL="89903" marR="89903" marT="44951" marB="44951" anchor="ctr"/>
                </a:tc>
                <a:extLst>
                  <a:ext uri="{0D108BD9-81ED-4DB2-BD59-A6C34878D82A}">
                    <a16:rowId xmlns:a16="http://schemas.microsoft.com/office/drawing/2014/main" val="2959180282"/>
                  </a:ext>
                </a:extLst>
              </a:tr>
              <a:tr h="1163385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Azerbaijan</a:t>
                      </a:r>
                      <a:endParaRPr lang="en-US" sz="1300" dirty="0"/>
                    </a:p>
                  </a:txBody>
                  <a:tcPr marL="89903" marR="89903" marT="44951" marB="449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/>
                        <a:t>Droughts, heatwaves, water scarcity</a:t>
                      </a:r>
                    </a:p>
                  </a:txBody>
                  <a:tcPr marL="89903" marR="89903" marT="44951" marB="449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Obsolete irrigation</a:t>
                      </a:r>
                      <a:r>
                        <a:rPr lang="en-US" sz="1300" b="0" dirty="0"/>
                        <a:t>, only 2 irrigations/season vs. 6–7 recommended; 42% of land affected by erosion/salinization (</a:t>
                      </a:r>
                      <a:r>
                        <a:rPr lang="en-US" sz="1300" b="0" dirty="0">
                          <a:hlinkClick r:id="rId7"/>
                        </a:rPr>
                        <a:t>Mammadov, 2022</a:t>
                      </a:r>
                      <a:r>
                        <a:rPr lang="en-US" sz="1300" b="0" dirty="0"/>
                        <a:t>); </a:t>
                      </a:r>
                    </a:p>
                  </a:txBody>
                  <a:tcPr marL="89903" marR="89903" marT="44951" marB="44951" anchor="ctr"/>
                </a:tc>
                <a:extLst>
                  <a:ext uri="{0D108BD9-81ED-4DB2-BD59-A6C34878D82A}">
                    <a16:rowId xmlns:a16="http://schemas.microsoft.com/office/drawing/2014/main" val="3218060550"/>
                  </a:ext>
                </a:extLst>
              </a:tr>
              <a:tr h="1590019">
                <a:tc>
                  <a:txBody>
                    <a:bodyPr/>
                    <a:lstStyle/>
                    <a:p>
                      <a:pPr algn="l"/>
                      <a:r>
                        <a:rPr lang="en-US" sz="1300" b="1"/>
                        <a:t>Moldova</a:t>
                      </a:r>
                      <a:endParaRPr lang="en-US" sz="1300"/>
                    </a:p>
                  </a:txBody>
                  <a:tcPr marL="89903" marR="89903" marT="44951" marB="44951" anchor="ctr"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Frosts, floods, prolonged droughts, heatwaves, hail</a:t>
                      </a:r>
                    </a:p>
                  </a:txBody>
                  <a:tcPr marL="89903" marR="89903" marT="44951" marB="449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Small farmers (98% of farms) </a:t>
                      </a:r>
                      <a:r>
                        <a:rPr lang="en-US" sz="1300" b="0" dirty="0"/>
                        <a:t>least prepared for adaptation; average annual climate losses: </a:t>
                      </a:r>
                      <a:r>
                        <a:rPr lang="en-US" sz="1300" b="1" dirty="0"/>
                        <a:t>USD 164 million </a:t>
                      </a:r>
                      <a:r>
                        <a:rPr lang="en-US" sz="1300" b="0" dirty="0"/>
                        <a:t>(1.3% of GDP) (</a:t>
                      </a:r>
                      <a:r>
                        <a:rPr lang="en-US" sz="1300" b="0" dirty="0">
                          <a:hlinkClick r:id="rId8"/>
                        </a:rPr>
                        <a:t>World Bank, 2024</a:t>
                      </a:r>
                      <a:r>
                        <a:rPr lang="en-US" sz="1300" b="0" dirty="0"/>
                        <a:t>); </a:t>
                      </a:r>
                      <a:r>
                        <a:rPr lang="en-US" sz="1300" dirty="0"/>
                        <a:t>.</a:t>
                      </a:r>
                    </a:p>
                    <a:p>
                      <a:pPr algn="l"/>
                      <a:r>
                        <a:rPr lang="en-US" sz="1300" b="1" dirty="0"/>
                        <a:t>High informality</a:t>
                      </a:r>
                      <a:r>
                        <a:rPr lang="en-US" sz="1300" dirty="0"/>
                        <a:t> in agriculture (over 60% of workers in 2024) (</a:t>
                      </a:r>
                      <a:r>
                        <a:rPr lang="en-US" sz="1300" dirty="0">
                          <a:hlinkClick r:id="rId9"/>
                        </a:rPr>
                        <a:t>EC, 2024</a:t>
                      </a:r>
                      <a:r>
                        <a:rPr lang="en-US" sz="1300" dirty="0"/>
                        <a:t>).</a:t>
                      </a:r>
                    </a:p>
                  </a:txBody>
                  <a:tcPr marL="89903" marR="89903" marT="44951" marB="44951" anchor="ctr"/>
                </a:tc>
                <a:extLst>
                  <a:ext uri="{0D108BD9-81ED-4DB2-BD59-A6C34878D82A}">
                    <a16:rowId xmlns:a16="http://schemas.microsoft.com/office/drawing/2014/main" val="40198984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EDE709-7DC9-541B-2494-53FF6BD3451C}"/>
              </a:ext>
            </a:extLst>
          </p:cNvPr>
          <p:cNvSpPr txBox="1"/>
          <p:nvPr/>
        </p:nvSpPr>
        <p:spPr>
          <a:xfrm>
            <a:off x="442101" y="1128828"/>
            <a:ext cx="7470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AD47">
                    <a:lumMod val="75000"/>
                  </a:srgbClr>
                </a:solidFill>
                <a:latin typeface="+mj-lt"/>
              </a:rPr>
              <a:t>Climate Risks and Vulnerability Overview by Country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B503FC-5FD2-1200-EB54-F2AB44236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222087"/>
              </p:ext>
            </p:extLst>
          </p:nvPr>
        </p:nvGraphicFramePr>
        <p:xfrm>
          <a:off x="6823495" y="1753441"/>
          <a:ext cx="5165305" cy="363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78AF0FB5-E380-A200-2E23-75AC9145D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 title="PROGRESS presentation header 1.png">
            <a:extLst>
              <a:ext uri="{FF2B5EF4-FFF2-40B4-BE49-F238E27FC236}">
                <a16:creationId xmlns:a16="http://schemas.microsoft.com/office/drawing/2014/main" id="{C169C67B-9300-55D4-1269-15339FEF47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F55141-442F-CD34-C906-6C0E76977669}"/>
              </a:ext>
            </a:extLst>
          </p:cNvPr>
          <p:cNvSpPr txBox="1"/>
          <p:nvPr/>
        </p:nvSpPr>
        <p:spPr>
          <a:xfrm>
            <a:off x="614631" y="1224059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AD47">
                    <a:lumMod val="75000"/>
                  </a:srgbClr>
                </a:solidFill>
                <a:latin typeface="+mj-lt"/>
              </a:rPr>
              <a:t>Public Finance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507343-1C20-51D5-62AC-2E5B06CB0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6972"/>
              </p:ext>
            </p:extLst>
          </p:nvPr>
        </p:nvGraphicFramePr>
        <p:xfrm>
          <a:off x="822234" y="1700295"/>
          <a:ext cx="10547532" cy="44936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2903">
                  <a:extLst>
                    <a:ext uri="{9D8B030D-6E8A-4147-A177-3AD203B41FA5}">
                      <a16:colId xmlns:a16="http://schemas.microsoft.com/office/drawing/2014/main" val="2605692819"/>
                    </a:ext>
                  </a:extLst>
                </a:gridCol>
                <a:gridCol w="2218099">
                  <a:extLst>
                    <a:ext uri="{9D8B030D-6E8A-4147-A177-3AD203B41FA5}">
                      <a16:colId xmlns:a16="http://schemas.microsoft.com/office/drawing/2014/main" val="1420024438"/>
                    </a:ext>
                  </a:extLst>
                </a:gridCol>
                <a:gridCol w="3413156">
                  <a:extLst>
                    <a:ext uri="{9D8B030D-6E8A-4147-A177-3AD203B41FA5}">
                      <a16:colId xmlns:a16="http://schemas.microsoft.com/office/drawing/2014/main" val="1496900302"/>
                    </a:ext>
                  </a:extLst>
                </a:gridCol>
                <a:gridCol w="3683374">
                  <a:extLst>
                    <a:ext uri="{9D8B030D-6E8A-4147-A177-3AD203B41FA5}">
                      <a16:colId xmlns:a16="http://schemas.microsoft.com/office/drawing/2014/main" val="3649091980"/>
                    </a:ext>
                  </a:extLst>
                </a:gridCol>
              </a:tblGrid>
              <a:tr h="439479">
                <a:tc>
                  <a:txBody>
                    <a:bodyPr/>
                    <a:lstStyle/>
                    <a:p>
                      <a:r>
                        <a:rPr lang="en-US" sz="1400"/>
                        <a:t>Country</a:t>
                      </a:r>
                      <a:endParaRPr lang="en-US" sz="1400" dirty="0"/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Ag Budget</a:t>
                      </a:r>
                      <a:endParaRPr lang="en-US" sz="1400" dirty="0"/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Key Mechanisms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Adaptation Orientation</a:t>
                      </a:r>
                      <a:endParaRPr lang="en-US" sz="1400" dirty="0"/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358972616"/>
                  </a:ext>
                </a:extLst>
              </a:tr>
              <a:tr h="1255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Armenia</a:t>
                      </a:r>
                      <a:endParaRPr lang="en-US" sz="1400" dirty="0"/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AMD 45 billion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(USD 115M) in 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 allocated to AMP</a:t>
                      </a:r>
                      <a:endParaRPr lang="en-US" sz="1400" b="0" dirty="0"/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0% interest loans</a:t>
                      </a:r>
                      <a:r>
                        <a:rPr lang="en-US" sz="1400" dirty="0"/>
                        <a:t> (AMD 3–50M → USD 7,500–125,000). </a:t>
                      </a:r>
                      <a:r>
                        <a:rPr lang="en-US" sz="1400" b="1" dirty="0" err="1"/>
                        <a:t>Subsidised</a:t>
                      </a:r>
                      <a:r>
                        <a:rPr lang="en-US" sz="1400" b="1" dirty="0"/>
                        <a:t> leasing</a:t>
                      </a:r>
                      <a:r>
                        <a:rPr lang="en-US" sz="1400" dirty="0"/>
                        <a:t> at 2% interest.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AMP allocates </a:t>
                      </a:r>
                      <a:r>
                        <a:rPr lang="en-US" sz="1400" b="1"/>
                        <a:t>68.6%</a:t>
                      </a:r>
                      <a:r>
                        <a:rPr lang="en-US" sz="1400"/>
                        <a:t> to intensive horticulture and </a:t>
                      </a:r>
                      <a:r>
                        <a:rPr lang="en-US" sz="1400" b="1"/>
                        <a:t>6.7%</a:t>
                      </a:r>
                      <a:r>
                        <a:rPr lang="en-US" sz="1400"/>
                        <a:t> to irrigation/anti-hail systems. </a:t>
                      </a:r>
                      <a:endParaRPr lang="en-US" sz="1400" dirty="0"/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475322200"/>
                  </a:ext>
                </a:extLst>
              </a:tr>
              <a:tr h="1255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Azerbaijan</a:t>
                      </a:r>
                      <a:endParaRPr lang="en-US" sz="1400" dirty="0"/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AZN 1.1 billion</a:t>
                      </a:r>
                      <a:endParaRPr lang="en-US" sz="1400" b="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(USD 1.05B) in 2024.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 in direct subsidies</a:t>
                      </a:r>
                      <a:endParaRPr lang="en-US" sz="1400" b="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AKIA soft loans</a:t>
                      </a:r>
                      <a:r>
                        <a:rPr lang="en-US" sz="1400" dirty="0"/>
                        <a:t> (5–7% interest). </a:t>
                      </a:r>
                      <a:r>
                        <a:rPr lang="en-US" sz="1400" b="1" dirty="0"/>
                        <a:t>State-</a:t>
                      </a:r>
                      <a:r>
                        <a:rPr lang="en-US" sz="1400" b="1" dirty="0" err="1"/>
                        <a:t>subsidised</a:t>
                      </a:r>
                      <a:r>
                        <a:rPr lang="en-US" sz="1400" b="1" dirty="0"/>
                        <a:t> leasing:</a:t>
                      </a:r>
                      <a:r>
                        <a:rPr lang="en-US" sz="1400" dirty="0"/>
                        <a:t> 40–60% coverage; interest fully paid by government.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Subsidies: </a:t>
                      </a:r>
                      <a:r>
                        <a:rPr lang="en-US" sz="1400" b="1"/>
                        <a:t>AZN 60/ha (~USD 35/ha)</a:t>
                      </a:r>
                      <a:r>
                        <a:rPr lang="en-US" sz="1400"/>
                        <a:t> for complex irrigation; </a:t>
                      </a:r>
                      <a:r>
                        <a:rPr lang="en-US" sz="1400" b="1"/>
                        <a:t>AZN 400–12,000/ha (~USD 235–7,000)</a:t>
                      </a:r>
                      <a:r>
                        <a:rPr lang="en-US" sz="1400"/>
                        <a:t> for modern orchards.</a:t>
                      </a:r>
                      <a:endParaRPr lang="en-US" sz="1400" dirty="0"/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226864747"/>
                  </a:ext>
                </a:extLst>
              </a:tr>
              <a:tr h="1544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Moldova</a:t>
                      </a:r>
                      <a:endParaRPr lang="en-US" sz="1400" dirty="0"/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/>
                        <a:t>MDL 1.54 </a:t>
                      </a:r>
                      <a:r>
                        <a:rPr lang="es-ES" sz="1400" b="0" dirty="0" err="1"/>
                        <a:t>billion</a:t>
                      </a:r>
                      <a:r>
                        <a:rPr lang="es-ES" sz="1400" b="0" dirty="0"/>
                        <a:t> NFARD </a:t>
                      </a:r>
                      <a:r>
                        <a:rPr lang="en-US" sz="1400" b="0" dirty="0"/>
                        <a:t>(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USD 91M</a:t>
                      </a:r>
                      <a:endParaRPr lang="en-US" sz="1400" b="0" dirty="0"/>
                    </a:p>
                    <a:p>
                      <a:pPr algn="l"/>
                      <a:r>
                        <a:rPr lang="en-US" sz="1400" b="0" dirty="0"/>
                        <a:t>2024)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Livada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Moldovei</a:t>
                      </a:r>
                      <a:r>
                        <a:rPr lang="en-US" sz="1400" b="1" dirty="0"/>
                        <a:t>:</a:t>
                      </a:r>
                      <a:r>
                        <a:rPr lang="en-US" sz="1400" dirty="0"/>
                        <a:t> EUR 120M (~USD 131M) line of credit; 10-year loans at 2.8–4.9% interest. </a:t>
                      </a:r>
                      <a:r>
                        <a:rPr lang="en-US" sz="1400" b="1" dirty="0"/>
                        <a:t>Agricultural Credit Facility (ACF):</a:t>
                      </a:r>
                      <a:r>
                        <a:rPr lang="en-US" sz="1400" dirty="0"/>
                        <a:t> 5.1% fixed + </a:t>
                      </a:r>
                      <a:r>
                        <a:rPr lang="en-US" sz="1400" b="1" dirty="0"/>
                        <a:t>up to 30% grant component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Supports drip irrigation, anti-frost, anti-hail, post-harvest and storage infrastructure.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4705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74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ACCB58AB-F504-8DC2-FB47-4CD79F095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PROGRESS presentation header 1.png">
            <a:extLst>
              <a:ext uri="{FF2B5EF4-FFF2-40B4-BE49-F238E27FC236}">
                <a16:creationId xmlns:a16="http://schemas.microsoft.com/office/drawing/2014/main" id="{A6549608-432D-2F90-76C6-7FA9EFE5EA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A6E67E-7C64-E0B9-5BA1-3B68984EB6F5}"/>
              </a:ext>
            </a:extLst>
          </p:cNvPr>
          <p:cNvSpPr txBox="1"/>
          <p:nvPr/>
        </p:nvSpPr>
        <p:spPr>
          <a:xfrm>
            <a:off x="574765" y="129050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AD47">
                    <a:lumMod val="75000"/>
                  </a:srgbClr>
                </a:solidFill>
                <a:latin typeface="+mj-lt"/>
                <a:ea typeface="+mj-ea"/>
              </a:rPr>
              <a:t>Private Finance and Agricultural Insurance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6078AA-1108-548D-F29A-CA78DF3D8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15150"/>
              </p:ext>
            </p:extLst>
          </p:nvPr>
        </p:nvGraphicFramePr>
        <p:xfrm>
          <a:off x="868063" y="1832772"/>
          <a:ext cx="10173748" cy="41400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61999">
                  <a:extLst>
                    <a:ext uri="{9D8B030D-6E8A-4147-A177-3AD203B41FA5}">
                      <a16:colId xmlns:a16="http://schemas.microsoft.com/office/drawing/2014/main" val="1000455741"/>
                    </a:ext>
                  </a:extLst>
                </a:gridCol>
                <a:gridCol w="2649415">
                  <a:extLst>
                    <a:ext uri="{9D8B030D-6E8A-4147-A177-3AD203B41FA5}">
                      <a16:colId xmlns:a16="http://schemas.microsoft.com/office/drawing/2014/main" val="1417981581"/>
                    </a:ext>
                  </a:extLst>
                </a:gridCol>
                <a:gridCol w="2718897">
                  <a:extLst>
                    <a:ext uri="{9D8B030D-6E8A-4147-A177-3AD203B41FA5}">
                      <a16:colId xmlns:a16="http://schemas.microsoft.com/office/drawing/2014/main" val="1425325271"/>
                    </a:ext>
                  </a:extLst>
                </a:gridCol>
                <a:gridCol w="2543437">
                  <a:extLst>
                    <a:ext uri="{9D8B030D-6E8A-4147-A177-3AD203B41FA5}">
                      <a16:colId xmlns:a16="http://schemas.microsoft.com/office/drawing/2014/main" val="3917999955"/>
                    </a:ext>
                  </a:extLst>
                </a:gridCol>
              </a:tblGrid>
              <a:tr h="407801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Instrument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Armenia (ARM)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/>
                        <a:t>Azerbaijan (AZE)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Moldova (MDA)</a:t>
                      </a:r>
                    </a:p>
                  </a:txBody>
                  <a:tcPr marL="56005" marR="56005" marT="28003" marB="28003" anchor="ctr"/>
                </a:tc>
                <a:extLst>
                  <a:ext uri="{0D108BD9-81ED-4DB2-BD59-A6C34878D82A}">
                    <a16:rowId xmlns:a16="http://schemas.microsoft.com/office/drawing/2014/main" val="262205240"/>
                  </a:ext>
                </a:extLst>
              </a:tr>
              <a:tr h="1368787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Private Finance</a:t>
                      </a:r>
                      <a:endParaRPr lang="en-US" sz="1300" dirty="0"/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Commercial credit growth, but heavily reliant on public subsidy or concessional IFI funds (e.g., GAF-AF).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Limited due to high interest rates and collateral requirements. Smallholders rely on self-financing/informal channels.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Agricultural credit is only 7.3% of total bank loans. IFI funds (EBRD, EIB) mainly channeled through commercial banks.</a:t>
                      </a:r>
                    </a:p>
                  </a:txBody>
                  <a:tcPr marL="56005" marR="56005" marT="28003" marB="28003" anchor="ctr"/>
                </a:tc>
                <a:extLst>
                  <a:ext uri="{0D108BD9-81ED-4DB2-BD59-A6C34878D82A}">
                    <a16:rowId xmlns:a16="http://schemas.microsoft.com/office/drawing/2014/main" val="3722312335"/>
                  </a:ext>
                </a:extLst>
              </a:tr>
              <a:tr h="715187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Subsidized Agricultural Insurance</a:t>
                      </a:r>
                      <a:endParaRPr lang="en-US" sz="1300" dirty="0"/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Yes, public-private scheme. Temporary subsidy up to </a:t>
                      </a:r>
                      <a:r>
                        <a:rPr lang="en-US" sz="1300" b="1" dirty="0"/>
                        <a:t>70–80%</a:t>
                      </a:r>
                      <a:r>
                        <a:rPr lang="en-US" sz="1300" dirty="0"/>
                        <a:t>.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Yes, public-private scheme. Subsidy </a:t>
                      </a:r>
                      <a:r>
                        <a:rPr lang="en-US" sz="1300" b="1" dirty="0"/>
                        <a:t>50%</a:t>
                      </a:r>
                      <a:r>
                        <a:rPr lang="en-US" sz="1300" dirty="0"/>
                        <a:t> of premium. </a:t>
                      </a:r>
                      <a:r>
                        <a:rPr lang="en-US" sz="1300" b="1" dirty="0"/>
                        <a:t>Droughts</a:t>
                      </a:r>
                      <a:r>
                        <a:rPr lang="en-US" sz="1300" dirty="0"/>
                        <a:t> excluded.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Yes, public-private scheme. Subsidy </a:t>
                      </a:r>
                      <a:r>
                        <a:rPr lang="en-US" sz="1300" b="1" dirty="0"/>
                        <a:t>70%</a:t>
                      </a:r>
                      <a:r>
                        <a:rPr lang="en-US" sz="1300" dirty="0"/>
                        <a:t> of premium. Low uptake.</a:t>
                      </a:r>
                    </a:p>
                  </a:txBody>
                  <a:tcPr marL="56005" marR="56005" marT="28003" marB="28003" anchor="ctr"/>
                </a:tc>
                <a:extLst>
                  <a:ext uri="{0D108BD9-81ED-4DB2-BD59-A6C34878D82A}">
                    <a16:rowId xmlns:a16="http://schemas.microsoft.com/office/drawing/2014/main" val="2087522950"/>
                  </a:ext>
                </a:extLst>
              </a:tr>
              <a:tr h="933054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Green Taxonomy/Bonds</a:t>
                      </a:r>
                      <a:endParaRPr lang="en-US" sz="1300" dirty="0"/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Green Taxonomy approved (2025). Climate-smart agriculture is defined. Agriculture as a priority sector..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Green Taxonomy introduced (2024). First green bond issued (Unibank, 2024).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Agricultural policies align with EU. Development of sustainable finance framework (roadmap, taxonomy, etc.)</a:t>
                      </a:r>
                    </a:p>
                  </a:txBody>
                  <a:tcPr marL="56005" marR="56005" marT="28003" marB="28003" anchor="ctr"/>
                </a:tc>
                <a:extLst>
                  <a:ext uri="{0D108BD9-81ED-4DB2-BD59-A6C34878D82A}">
                    <a16:rowId xmlns:a16="http://schemas.microsoft.com/office/drawing/2014/main" val="1070130760"/>
                  </a:ext>
                </a:extLst>
              </a:tr>
              <a:tr h="715187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/>
                        <a:t>Access for Smallholders</a:t>
                      </a:r>
                      <a:endParaRPr lang="en-US" sz="1300" dirty="0"/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Unequal; large agribusinesses capture a disproportionate share.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Unequal; barriers include high collateral and limited financial outreach.</a:t>
                      </a:r>
                    </a:p>
                  </a:txBody>
                  <a:tcPr marL="56005" marR="56005" marT="28003" marB="280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/>
                        <a:t>Unequal; subsidy procedures often favor larger, connected farmers.</a:t>
                      </a:r>
                    </a:p>
                  </a:txBody>
                  <a:tcPr marL="56005" marR="56005" marT="28003" marB="28003" anchor="ctr"/>
                </a:tc>
                <a:extLst>
                  <a:ext uri="{0D108BD9-81ED-4DB2-BD59-A6C34878D82A}">
                    <a16:rowId xmlns:a16="http://schemas.microsoft.com/office/drawing/2014/main" val="292369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47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FC38F927-1712-28DF-F6D2-71D3F432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" title="PROGRESS presentation header 1.png">
            <a:extLst>
              <a:ext uri="{FF2B5EF4-FFF2-40B4-BE49-F238E27FC236}">
                <a16:creationId xmlns:a16="http://schemas.microsoft.com/office/drawing/2014/main" id="{DF136384-B854-BC8F-56A0-55ADBD4CED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88967"/>
            <a:ext cx="12192004" cy="9108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44F44A-9199-34B7-6E22-BDE42491ACC3}"/>
              </a:ext>
            </a:extLst>
          </p:cNvPr>
          <p:cNvSpPr txBox="1"/>
          <p:nvPr/>
        </p:nvSpPr>
        <p:spPr>
          <a:xfrm>
            <a:off x="642669" y="1095409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AD47">
                    <a:lumMod val="75000"/>
                  </a:srgbClr>
                </a:solidFill>
                <a:latin typeface="+mj-lt"/>
                <a:ea typeface="+mj-ea"/>
              </a:rPr>
              <a:t>Challenges across all countries</a:t>
            </a:r>
          </a:p>
        </p:txBody>
      </p:sp>
      <p:graphicFrame>
        <p:nvGraphicFramePr>
          <p:cNvPr id="3" name="TextBox 7">
            <a:extLst>
              <a:ext uri="{FF2B5EF4-FFF2-40B4-BE49-F238E27FC236}">
                <a16:creationId xmlns:a16="http://schemas.microsoft.com/office/drawing/2014/main" id="{900BD02D-86B8-5621-1C23-E0CA4D488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851013"/>
              </p:ext>
            </p:extLst>
          </p:nvPr>
        </p:nvGraphicFramePr>
        <p:xfrm>
          <a:off x="375317" y="1095409"/>
          <a:ext cx="11174014" cy="537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284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D6712DEE41081B4DBBA433D0B03F813E" ma:contentTypeVersion="195" ma:contentTypeDescription="" ma:contentTypeScope="" ma:versionID="4ac51ba38ba36a20b4787c731f70b865">
  <xsd:schema xmlns:xsd="http://www.w3.org/2001/XMLSchema" xmlns:xs="http://www.w3.org/2001/XMLSchema" xmlns:p="http://schemas.microsoft.com/office/2006/metadata/properties" xmlns:ns1="http://schemas.microsoft.com/sharepoint/v3" xmlns:ns2="54c4cd27-f286-408f-9ce0-33c1e0f3ab39" xmlns:ns3="e36e4070-fdd8-494c-ae17-1a8cf14e7707" xmlns:ns4="ca82dde9-3436-4d3d-bddd-d31447390034" xmlns:ns5="7348197b-4e95-41c6-b270-341eaa4cbbb2" xmlns:ns6="c9f238dd-bb73-4aef-a7a5-d644ad823e52" xmlns:ns7="http://schemas.microsoft.com/sharepoint/v4" targetNamespace="http://schemas.microsoft.com/office/2006/metadata/properties" ma:root="true" ma:fieldsID="5b19addd041b66daa7ad78a99575aee0" ns1:_="" ns2:_="" ns3:_="" ns4:_="" ns5:_="" ns6:_="" ns7:_="">
    <xsd:import namespace="http://schemas.microsoft.com/sharepoint/v3"/>
    <xsd:import namespace="54c4cd27-f286-408f-9ce0-33c1e0f3ab39"/>
    <xsd:import namespace="e36e4070-fdd8-494c-ae17-1a8cf14e7707"/>
    <xsd:import namespace="ca82dde9-3436-4d3d-bddd-d31447390034"/>
    <xsd:import namespace="7348197b-4e95-41c6-b270-341eaa4cbbb2"/>
    <xsd:import namespace="c9f238dd-bb73-4aef-a7a5-d644ad823e5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Project_x003a_Project_x0020_status" minOccurs="0"/>
                <xsd:element ref="ns3:_dlc_DocIdPersistId" minOccurs="0"/>
                <xsd:element ref="ns2:OECDKimBussinessContext" minOccurs="0"/>
                <xsd:element ref="ns4:TaxCatchAll" minOccurs="0"/>
                <xsd:element ref="ns2:OECDKimProvenance" minOccurs="0"/>
                <xsd:element ref="ns3:_dlc_DocId" minOccurs="0"/>
                <xsd:element ref="ns7:IconOverlay" minOccurs="0"/>
                <xsd:element ref="ns5:n8655da54a064da182923cf6cbb46907" minOccurs="0"/>
                <xsd:element ref="ns4:TaxCatchAllLabel" minOccurs="0"/>
                <xsd:element ref="ns3:g1cb84c392954f02b97ef964d7fd5f94" minOccurs="0"/>
                <xsd:element ref="ns5:a5c695ec21c747a0bdb8a6375755520a" minOccurs="0"/>
                <xsd:element ref="ns1:DocumentSetDescription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  <xsd:element ref="ns5:SharedWithUsers" minOccurs="0"/>
                <xsd:element ref="ns2:OECDYear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41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30" nillable="true" ma:displayName="Kim business context" ma:description="" ma:hidden="true" ma:internalName="OECDKimBussinessContext">
      <xsd:simpleType>
        <xsd:restriction base="dms:Text"/>
      </xsd:simpleType>
    </xsd:element>
    <xsd:element name="OECDKimProvenance" ma:index="32" nillable="true" ma:displayName="Kim provenance" ma:description="" ma:hidden="true" ma:internalName="OECDKimProvenance">
      <xsd:simpleType>
        <xsd:restriction base="dms:Text">
          <xsd:maxLength value="255"/>
        </xsd:restriction>
      </xsd:simpleType>
    </xsd:element>
    <xsd:element name="OECDYear" ma:index="50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e4070-fdd8-494c-ae17-1a8cf14e7707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3" nillable="true" ma:displayName="Document ID" ma:description="" ma:hidden="true" ma:internalName="_dlc_DocId" ma:readOnly="true">
      <xsd:simpleType>
        <xsd:restriction base="dms:Text"/>
      </xsd:simpleType>
    </xsd:element>
    <xsd:element name="g1cb84c392954f02b97ef964d7fd5f94" ma:index="38" nillable="true" ma:taxonomy="true" ma:internalName="g1cb84c392954f02b97ef964d7fd5f94" ma:taxonomyFieldName="OECDHorizontalProjects" ma:displayName="Horizontal project" ma:readOnly="false" ma:default="" ma:fieldId="{01cb84c3-9295-4f02-b97e-f964d7fd5f94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5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8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1" nillable="true" ma:displayName="Taxonomy Catch All Column" ma:hidden="true" ma:list="{e92eb940-6ce3-49f1-938f-e905cf32b7e4}" ma:internalName="TaxCatchAll" ma:showField="CatchAllData" ma:web="e36e4070-fdd8-494c-ae17-1a8cf14e7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6" nillable="true" ma:displayName="Taxonomy Catch All Column1" ma:hidden="true" ma:list="{e92eb940-6ce3-49f1-938f-e905cf32b7e4}" ma:internalName="TaxCatchAllLabel" ma:readOnly="true" ma:showField="CatchAllDataLabel" ma:web="e36e4070-fdd8-494c-ae17-1a8cf14e7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8197b-4e95-41c6-b270-341eaa4cbbb2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79d7b38c-e11d-4327-b506-f1b1b5675f7d" ma:internalName="OECDProjectLookup" ma:readOnly="false" ma:showField="OECDShortProjectName" ma:web="7348197b-4e95-41c6-b270-341eaa4cbbb2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79d7b38c-e11d-4327-b506-f1b1b5675f7d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Project_x003a_Project_x0020_status" ma:index="25" nillable="true" ma:displayName="Project:Project status" ma:hidden="true" ma:list="79d7b38c-e11d-4327-b506-f1b1b5675f7d" ma:internalName="Project_x003A_Project_x0020_status" ma:readOnly="true" ma:showField="OECDProjectStatus" ma:web="7348197b-4e95-41c6-b270-341eaa4cbbb2">
      <xsd:simpleType>
        <xsd:restriction base="dms:Lookup"/>
      </xsd:simpleType>
    </xsd:element>
    <xsd:element name="n8655da54a064da182923cf6cbb46907" ma:index="35" nillable="true" ma:displayName="Deliverable partners_0" ma:hidden="true" ma:internalName="n8655da54a064da182923cf6cbb46907">
      <xsd:simpleType>
        <xsd:restriction base="dms:Note"/>
      </xsd:simpleType>
    </xsd:element>
    <xsd:element name="a5c695ec21c747a0bdb8a6375755520a" ma:index="39" nillable="true" ma:taxonomy="true" ma:internalName="a5c695ec21c747a0bdb8a6375755520a" ma:taxonomyFieldName="OECDProjectOwnerStructure" ma:displayName="Project owner" ma:readOnly="false" ma:default="" ma:fieldId="a5c695ec-21c7-47a0-bdb8-a6375755520a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42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43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4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SharedWithUsers" ma:index="4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TagsCache xmlns="7348197b-4e95-41c6-b270-341eaa4cbbb2" xsi:nil="true"/>
    <OECDProjectManager xmlns="7348197b-4e95-41c6-b270-341eaa4cbbb2">
      <UserInfo>
        <DisplayName/>
        <AccountId>87</AccountId>
        <AccountType/>
      </UserInfo>
    </OECDProjectManager>
    <OECDAllRelatedUsers xmlns="e36e4070-fdd8-494c-ae17-1a8cf14e7707">
      <UserInfo>
        <DisplayName/>
        <AccountId xsi:nil="true"/>
        <AccountType/>
      </UserInfo>
    </OECDAllRelatedUsers>
    <OECDKimBussinessContext xmlns="54c4cd27-f286-408f-9ce0-33c1e0f3ab39" xsi:nil="true"/>
    <g1cb84c392954f02b97ef964d7fd5f94 xmlns="e36e4070-fdd8-494c-ae17-1a8cf14e7707">
      <Terms xmlns="http://schemas.microsoft.com/office/infopath/2007/PartnerControls"/>
    </g1cb84c392954f02b97ef964d7fd5f94>
    <OECDCommunityDocumentID xmlns="7348197b-4e95-41c6-b270-341eaa4cbbb2" xsi:nil="true"/>
    <OECDlanguage xmlns="ca82dde9-3436-4d3d-bddd-d31447390034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2.3 Environmental Sustainability</TermName>
          <TermId xmlns="http://schemas.microsoft.com/office/infopath/2007/PartnerControls">dcc728a9-4880-4947-a5ba-85d95966b416</TermId>
        </TermInfo>
      </Terms>
    </eSharePWBTaxHTField0>
    <IconOverlay xmlns="http://schemas.microsoft.com/sharepoint/v4" xsi:nil="true"/>
    <OECDCommunityDocumentURL xmlns="7348197b-4e95-41c6-b270-341eaa4cbbb2" xsi:nil="true"/>
    <DocumentSetDescription xmlns="http://schemas.microsoft.com/sharepoint/v3" xsi:nil="true"/>
    <OECDExpirationDate xmlns="e36e4070-fdd8-494c-ae17-1a8cf14e7707" xsi:nil="true"/>
    <a5c695ec21c747a0bdb8a6375755520a xmlns="7348197b-4e95-41c6-b270-341eaa4cbb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ENV/GGGR/EAPTF</TermName>
          <TermId xmlns="http://schemas.microsoft.com/office/infopath/2007/PartnerControls">eaf42c3b-b392-4ece-a226-48361ccd403e</TermId>
        </TermInfo>
      </Terms>
    </a5c695ec21c747a0bdb8a6375755520a>
    <OECDProjectLookup xmlns="7348197b-4e95-41c6-b270-341eaa4cbbb2">65</OECDProjectLookup>
    <OECDMeetingDate xmlns="54c4cd27-f286-408f-9ce0-33c1e0f3ab39" xsi:nil="true"/>
    <OECDPinnedBy xmlns="7348197b-4e95-41c6-b270-341eaa4cbbb2">
      <UserInfo>
        <DisplayName/>
        <AccountId xsi:nil="true"/>
        <AccountType/>
      </UserInfo>
    </OECDPinnedBy>
    <eShareCommitteeTaxHTField0 xmlns="c9f238dd-bb73-4aef-a7a5-d644ad823e52">
      <Terms xmlns="http://schemas.microsoft.com/office/infopath/2007/PartnerControls"/>
    </eShareCommitteeTaxHTField0>
    <OECDYear xmlns="54c4cd27-f286-408f-9ce0-33c1e0f3ab39" xsi:nil="true"/>
    <OECDMainProject xmlns="7348197b-4e95-41c6-b270-341eaa4cbbb2">59</OECDMainProject>
    <OECDKimProvenance xmlns="54c4cd27-f286-408f-9ce0-33c1e0f3ab39" xsi:nil="true"/>
    <n8655da54a064da182923cf6cbb46907 xmlns="7348197b-4e95-41c6-b270-341eaa4cbbb2" xsi:nil="true"/>
    <OECDKimStatus xmlns="54c4cd27-f286-408f-9ce0-33c1e0f3ab39" xsi:nil="true"/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Environment</TermName>
          <TermId xmlns="http://schemas.microsoft.com/office/infopath/2007/PartnerControls">e33e3a1e-dd07-4262-b35c-f4cf321092b7</TermId>
        </TermInfo>
        <TermInfo xmlns="http://schemas.microsoft.com/office/infopath/2007/PartnerControls">
          <TermName xmlns="http://schemas.microsoft.com/office/infopath/2007/PartnerControls">EECCA countries</TermName>
          <TermId xmlns="http://schemas.microsoft.com/office/infopath/2007/PartnerControls">cbe257f0-cf08-4284-a50a-283b8dc64829</TermId>
        </TermInfo>
      </Terms>
    </eShareTopicTaxHTField0>
    <eShareKeywordsTaxHTField0 xmlns="c9f238dd-bb73-4aef-a7a5-d644ad823e52">
      <Terms xmlns="http://schemas.microsoft.com/office/infopath/2007/PartnerControls"/>
    </eShareKeywordsTaxHTField0>
    <eShareHorizProjTaxHTField0 xmlns="e36e4070-fdd8-494c-ae17-1a8cf14e7707" xsi:nil="true"/>
    <TaxCatchAll xmlns="ca82dde9-3436-4d3d-bddd-d31447390034">
      <Value>81</Value>
      <Value>668</Value>
      <Value>1537</Value>
      <Value>1218</Value>
    </TaxCatchAll>
    <OECDProjectMembers xmlns="7348197b-4e95-41c6-b270-341eaa4cbbb2">
      <UserInfo>
        <DisplayName>DUBOIS Maria, ENV/FIG</DisplayName>
        <AccountId>1410</AccountId>
        <AccountType/>
      </UserInfo>
      <UserInfo>
        <DisplayName>EFIMOVA Tatiana, ENV/GGGR</DisplayName>
        <AccountId>319</AccountId>
        <AccountType/>
      </UserInfo>
      <UserInfo>
        <DisplayName>FOWLER Dianne, ENV/FIG</DisplayName>
        <AccountId>409</AccountId>
        <AccountType/>
      </UserInfo>
      <UserInfo>
        <DisplayName>JOHANSON Lupita, ENV/FIG</DisplayName>
        <AccountId>892</AccountId>
        <AccountType/>
      </UserInfo>
      <UserInfo>
        <DisplayName>KATO Takayoshi, ENV/FIG</DisplayName>
        <AccountId>619</AccountId>
        <AccountType/>
      </UserInfo>
      <UserInfo>
        <DisplayName>KITAMORI Kumi, ENV</DisplayName>
        <AccountId>76</AccountId>
        <AccountType/>
      </UserInfo>
      <UserInfo>
        <DisplayName>PETKOVA Nelly, ENV/FIG</DisplayName>
        <AccountId>321</AccountId>
        <AccountType/>
      </UserInfo>
      <UserInfo>
        <DisplayName>GRIFFITHS Matthew, ENV/FIG</DisplayName>
        <AccountId>1533</AccountId>
        <AccountType/>
      </UserInfo>
      <UserInfo>
        <DisplayName>BELKAHIA Irina, ENV/FIG</DisplayName>
        <AccountId>1902</AccountId>
        <AccountType/>
      </UserInfo>
      <UserInfo>
        <DisplayName>LENGELLE Jean-François, GRC/EURASIA</DisplayName>
        <AccountId>785</AccountId>
        <AccountType/>
      </UserInfo>
      <UserInfo>
        <DisplayName>JEONG Soojin, ENV/FIG</DisplayName>
        <AccountId>1977</AccountId>
        <AccountType/>
      </UserInfo>
      <UserInfo>
        <DisplayName>MASI Nausicaa, ENV/FIG</DisplayName>
        <AccountId>836</AccountId>
        <AccountType/>
      </UserInfo>
      <UserInfo>
        <DisplayName>MARCHAL Virginie, ENV/FIG</DisplayName>
        <AccountId>152</AccountId>
        <AccountType/>
      </UserInfo>
      <UserInfo>
        <DisplayName>HERRICK Douglas, ENV/FIG</DisplayName>
        <AccountId>2299</AccountId>
        <AccountType/>
      </UserInfo>
      <UserInfo>
        <DisplayName>MICHALAK Krzysztof, ENV/FIG</DisplayName>
        <AccountId>87</AccountId>
        <AccountType/>
      </UserInfo>
      <UserInfo>
        <DisplayName>PRIVAROVA Miriam, ENV/GGGR</DisplayName>
        <AccountId>4558</AccountId>
        <AccountType/>
      </UserInfo>
      <UserInfo>
        <DisplayName>KIISKINEN Eija, ENV/FIG</DisplayName>
        <AccountId>123</AccountId>
        <AccountType/>
      </UserInfo>
      <UserInfo>
        <DisplayName>NEUWEG Isabella, ENV/FIG</DisplayName>
        <AccountId>3615</AccountId>
        <AccountType/>
      </UserInfo>
      <UserInfo>
        <DisplayName>LAIKRE Mari, ENV/FIG</DisplayName>
        <AccountId>3315</AccountId>
        <AccountType/>
      </UserInfo>
      <UserInfo>
        <DisplayName>OLSON Olga, ENV/FIG</DisplayName>
        <AccountId>1950</AccountId>
        <AccountType/>
      </UserInfo>
    </OECDProjectMembers>
    <OECDSharingStatus xmlns="7348197b-4e95-41c6-b270-341eaa4cbbb2" xsi:nil="true"/>
  </documentManagement>
</p:properties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?mso-contentType ?>
<spe:Receivers xmlns:spe="http://schemas.microsoft.com/sharepoint/events"/>
</file>

<file path=customXml/item6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Props1.xml><?xml version="1.0" encoding="utf-8"?>
<ds:datastoreItem xmlns:ds="http://schemas.openxmlformats.org/officeDocument/2006/customXml" ds:itemID="{679A237A-6522-4F36-8C92-01974721E3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505994-C1FB-44C5-88D3-A6B3D2CEC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c4cd27-f286-408f-9ce0-33c1e0f3ab39"/>
    <ds:schemaRef ds:uri="e36e4070-fdd8-494c-ae17-1a8cf14e7707"/>
    <ds:schemaRef ds:uri="ca82dde9-3436-4d3d-bddd-d31447390034"/>
    <ds:schemaRef ds:uri="7348197b-4e95-41c6-b270-341eaa4cbbb2"/>
    <ds:schemaRef ds:uri="c9f238dd-bb73-4aef-a7a5-d644ad823e5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140B24-D228-456B-ADE8-8B04DDEBB058}">
  <ds:schemaRefs>
    <ds:schemaRef ds:uri="http://purl.org/dc/elements/1.1/"/>
    <ds:schemaRef ds:uri="http://schemas.microsoft.com/office/2006/metadata/properties"/>
    <ds:schemaRef ds:uri="ca82dde9-3436-4d3d-bddd-d31447390034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sharepoint/v4"/>
    <ds:schemaRef ds:uri="http://purl.org/dc/terms/"/>
    <ds:schemaRef ds:uri="http://schemas.microsoft.com/sharepoint/v3"/>
    <ds:schemaRef ds:uri="http://schemas.microsoft.com/office/2006/documentManagement/types"/>
    <ds:schemaRef ds:uri="c9f238dd-bb73-4aef-a7a5-d644ad823e52"/>
    <ds:schemaRef ds:uri="http://www.w3.org/XML/1998/namespace"/>
    <ds:schemaRef ds:uri="7348197b-4e95-41c6-b270-341eaa4cbbb2"/>
    <ds:schemaRef ds:uri="e36e4070-fdd8-494c-ae17-1a8cf14e7707"/>
    <ds:schemaRef ds:uri="54c4cd27-f286-408f-9ce0-33c1e0f3ab39"/>
  </ds:schemaRefs>
</ds:datastoreItem>
</file>

<file path=customXml/itemProps4.xml><?xml version="1.0" encoding="utf-8"?>
<ds:datastoreItem xmlns:ds="http://schemas.openxmlformats.org/officeDocument/2006/customXml" ds:itemID="{40ECB57E-16AC-4C3C-8685-488D22D27B4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B2E5BEC-5CBE-4C39-BF12-6F1160695169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7477D2F5-2849-41FD-9E29-72E4F887EF30}">
  <ds:schemaRefs>
    <ds:schemaRef ds:uri="http://www.oecd.org/eshare/projectsentre/CtFieldPriority/"/>
    <ds:schemaRef ds:uri="http://schemas.microsoft.com/2003/10/Serialization/Array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1937</Words>
  <Application>Microsoft Office PowerPoint</Application>
  <PresentationFormat>Widescreen</PresentationFormat>
  <Paragraphs>217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Noto Sans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list of case studies</vt:lpstr>
      <vt:lpstr>Contact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ANTUNEZ Fernando, ENV/FIG</dc:creator>
  <cp:lastModifiedBy>ANTUNEZ Fernando, ENV/FIG</cp:lastModifiedBy>
  <cp:revision>6</cp:revision>
  <dcterms:created xsi:type="dcterms:W3CDTF">2025-11-27T16:24:39Z</dcterms:created>
  <dcterms:modified xsi:type="dcterms:W3CDTF">2025-12-10T12:32:00Z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5510b0-e729-4ef0-a3dd-4ba0dfe56c99_Enabled">
    <vt:lpwstr>true</vt:lpwstr>
  </property>
  <property fmtid="{D5CDD505-2E9C-101B-9397-08002B2CF9AE}" pid="3" name="MSIP_Label_0e5510b0-e729-4ef0-a3dd-4ba0dfe56c99_SetDate">
    <vt:lpwstr>2025-11-27T16:24:50Z</vt:lpwstr>
  </property>
  <property fmtid="{D5CDD505-2E9C-101B-9397-08002B2CF9AE}" pid="4" name="MSIP_Label_0e5510b0-e729-4ef0-a3dd-4ba0dfe56c99_Method">
    <vt:lpwstr>Standard</vt:lpwstr>
  </property>
  <property fmtid="{D5CDD505-2E9C-101B-9397-08002B2CF9AE}" pid="5" name="MSIP_Label_0e5510b0-e729-4ef0-a3dd-4ba0dfe56c99_Name">
    <vt:lpwstr>Restricted Use</vt:lpwstr>
  </property>
  <property fmtid="{D5CDD505-2E9C-101B-9397-08002B2CF9AE}" pid="6" name="MSIP_Label_0e5510b0-e729-4ef0-a3dd-4ba0dfe56c99_SiteId">
    <vt:lpwstr>ac41c7d4-1f61-460d-b0f4-fc925a2b471c</vt:lpwstr>
  </property>
  <property fmtid="{D5CDD505-2E9C-101B-9397-08002B2CF9AE}" pid="7" name="MSIP_Label_0e5510b0-e729-4ef0-a3dd-4ba0dfe56c99_ActionId">
    <vt:lpwstr>8a2d10fa-1ef2-4e7f-ab27-c61c065ce704</vt:lpwstr>
  </property>
  <property fmtid="{D5CDD505-2E9C-101B-9397-08002B2CF9AE}" pid="8" name="MSIP_Label_0e5510b0-e729-4ef0-a3dd-4ba0dfe56c99_ContentBits">
    <vt:lpwstr>2</vt:lpwstr>
  </property>
  <property fmtid="{D5CDD505-2E9C-101B-9397-08002B2CF9AE}" pid="9" name="MSIP_Label_0e5510b0-e729-4ef0-a3dd-4ba0dfe56c99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Restricted Use - À usage restreint</vt:lpwstr>
  </property>
  <property fmtid="{D5CDD505-2E9C-101B-9397-08002B2CF9AE}" pid="12" name="ContentTypeId">
    <vt:lpwstr>0x0101008B4DD370EC31429186F3AD49F0D3098F00D44DBCB9EB4F45278CB5C9765BE5299500A4858B360C6A491AA753F8BCA47AA91000D6712DEE41081B4DBBA433D0B03F813E</vt:lpwstr>
  </property>
  <property fmtid="{D5CDD505-2E9C-101B-9397-08002B2CF9AE}" pid="13" name="OECDTopic">
    <vt:lpwstr>81;#Environment|e33e3a1e-dd07-4262-b35c-f4cf321092b7;#668;#EECCA countries|cbe257f0-cf08-4284-a50a-283b8dc64829</vt:lpwstr>
  </property>
  <property fmtid="{D5CDD505-2E9C-101B-9397-08002B2CF9AE}" pid="14" name="OECDHorizontalProjects">
    <vt:lpwstr/>
  </property>
  <property fmtid="{D5CDD505-2E9C-101B-9397-08002B2CF9AE}" pid="15" name="OECDProjectOwnerStructure">
    <vt:lpwstr>1537;#ENV/GGGR/EAPTF|eaf42c3b-b392-4ece-a226-48361ccd403e</vt:lpwstr>
  </property>
  <property fmtid="{D5CDD505-2E9C-101B-9397-08002B2CF9AE}" pid="16" name="OECDCommittee">
    <vt:lpwstr/>
  </property>
  <property fmtid="{D5CDD505-2E9C-101B-9397-08002B2CF9AE}" pid="17" name="OECDPWB">
    <vt:lpwstr>1218;#2.3 Environmental Sustainability|dcc728a9-4880-4947-a5ba-85d95966b416</vt:lpwstr>
  </property>
  <property fmtid="{D5CDD505-2E9C-101B-9397-08002B2CF9AE}" pid="18" name="OECDKeywords">
    <vt:lpwstr/>
  </property>
  <property fmtid="{D5CDD505-2E9C-101B-9397-08002B2CF9AE}" pid="19" name="OECDDeliverablePartnersStructure">
    <vt:lpwstr/>
  </property>
  <property fmtid="{D5CDD505-2E9C-101B-9397-08002B2CF9AE}" pid="20" name="eShareOrganisationTaxHTField0">
    <vt:lpwstr/>
  </property>
  <property fmtid="{D5CDD505-2E9C-101B-9397-08002B2CF9AE}" pid="21" name="OECDOrganisation">
    <vt:lpwstr/>
  </property>
  <property fmtid="{D5CDD505-2E9C-101B-9397-08002B2CF9AE}" pid="22" name="OECDCountry">
    <vt:lpwstr/>
  </property>
</Properties>
</file>